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378" r:id="rId2"/>
    <p:sldId id="502" r:id="rId3"/>
    <p:sldId id="452" r:id="rId4"/>
    <p:sldId id="453" r:id="rId5"/>
    <p:sldId id="454" r:id="rId6"/>
    <p:sldId id="498" r:id="rId7"/>
    <p:sldId id="457" r:id="rId8"/>
    <p:sldId id="458" r:id="rId9"/>
    <p:sldId id="459" r:id="rId10"/>
    <p:sldId id="460" r:id="rId11"/>
    <p:sldId id="461" r:id="rId12"/>
    <p:sldId id="462" r:id="rId13"/>
    <p:sldId id="463" r:id="rId14"/>
    <p:sldId id="464" r:id="rId15"/>
    <p:sldId id="465" r:id="rId16"/>
    <p:sldId id="466" r:id="rId17"/>
    <p:sldId id="467" r:id="rId18"/>
    <p:sldId id="499" r:id="rId19"/>
    <p:sldId id="469" r:id="rId20"/>
    <p:sldId id="470" r:id="rId21"/>
    <p:sldId id="471" r:id="rId22"/>
    <p:sldId id="472" r:id="rId23"/>
    <p:sldId id="490" r:id="rId24"/>
    <p:sldId id="504" r:id="rId25"/>
    <p:sldId id="473" r:id="rId26"/>
    <p:sldId id="474" r:id="rId27"/>
    <p:sldId id="500" r:id="rId28"/>
    <p:sldId id="476" r:id="rId29"/>
    <p:sldId id="477" r:id="rId30"/>
    <p:sldId id="478" r:id="rId31"/>
    <p:sldId id="479" r:id="rId32"/>
    <p:sldId id="480" r:id="rId33"/>
    <p:sldId id="501" r:id="rId34"/>
    <p:sldId id="484" r:id="rId35"/>
    <p:sldId id="436"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7743E3-D41F-4360-83F3-1939C84A7255}" type="datetimeFigureOut">
              <a:rPr lang="en-US" smtClean="0"/>
              <a:t>4/25/2019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EF88A1-4202-4BAD-AE2F-FC84376E4B6D}" type="slidenum">
              <a:rPr lang="en-US" smtClean="0"/>
              <a:t>‹#›</a:t>
            </a:fld>
            <a:endParaRPr lang="en-US"/>
          </a:p>
        </p:txBody>
      </p:sp>
    </p:spTree>
    <p:extLst>
      <p:ext uri="{BB962C8B-B14F-4D97-AF65-F5344CB8AC3E}">
        <p14:creationId xmlns:p14="http://schemas.microsoft.com/office/powerpoint/2010/main" val="3185362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EF88A1-4202-4BAD-AE2F-FC84376E4B6D}" type="slidenum">
              <a:rPr lang="en-US" smtClean="0"/>
              <a:t>3</a:t>
            </a:fld>
            <a:endParaRPr lang="en-US"/>
          </a:p>
        </p:txBody>
      </p:sp>
    </p:spTree>
    <p:extLst>
      <p:ext uri="{BB962C8B-B14F-4D97-AF65-F5344CB8AC3E}">
        <p14:creationId xmlns:p14="http://schemas.microsoft.com/office/powerpoint/2010/main" val="2656032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EF88A1-4202-4BAD-AE2F-FC84376E4B6D}" type="slidenum">
              <a:rPr lang="en-US" smtClean="0"/>
              <a:t>9</a:t>
            </a:fld>
            <a:endParaRPr lang="en-US"/>
          </a:p>
        </p:txBody>
      </p:sp>
    </p:spTree>
    <p:extLst>
      <p:ext uri="{BB962C8B-B14F-4D97-AF65-F5344CB8AC3E}">
        <p14:creationId xmlns:p14="http://schemas.microsoft.com/office/powerpoint/2010/main" val="1597665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4D3D779-E82F-4054-81A8-052CD8670119}" type="slidenum">
              <a:rPr lang="en-US" smtClean="0"/>
              <a:t>14</a:t>
            </a:fld>
            <a:endParaRPr lang="en-US"/>
          </a:p>
        </p:txBody>
      </p:sp>
    </p:spTree>
    <p:extLst>
      <p:ext uri="{BB962C8B-B14F-4D97-AF65-F5344CB8AC3E}">
        <p14:creationId xmlns:p14="http://schemas.microsoft.com/office/powerpoint/2010/main" val="1348245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10"/>
          </p:nvPr>
        </p:nvSpPr>
        <p:spPr/>
        <p:txBody>
          <a:bodyPr/>
          <a:lstStyle/>
          <a:p>
            <a:fld id="{34D3D779-E82F-4054-81A8-052CD8670119}" type="slidenum">
              <a:rPr lang="en-US" smtClean="0"/>
              <a:t>23</a:t>
            </a:fld>
            <a:endParaRPr lang="en-US"/>
          </a:p>
        </p:txBody>
      </p:sp>
    </p:spTree>
    <p:extLst>
      <p:ext uri="{BB962C8B-B14F-4D97-AF65-F5344CB8AC3E}">
        <p14:creationId xmlns:p14="http://schemas.microsoft.com/office/powerpoint/2010/main" val="2042931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07E58B2-8D8A-44F5-B441-4941542856D2}" type="slidenum">
              <a:rPr lang="en-US" smtClean="0"/>
              <a:pPr>
                <a:defRPr/>
              </a:pPr>
              <a:t>31</a:t>
            </a:fld>
            <a:endParaRPr lang="en-US" dirty="0"/>
          </a:p>
        </p:txBody>
      </p:sp>
    </p:spTree>
    <p:extLst>
      <p:ext uri="{BB962C8B-B14F-4D97-AF65-F5344CB8AC3E}">
        <p14:creationId xmlns:p14="http://schemas.microsoft.com/office/powerpoint/2010/main" val="408144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2.jpg"/><Relationship Id="rId5" Type="http://schemas.openxmlformats.org/officeDocument/2006/relationships/slideMaster" Target="../slideMasters/slideMaster1.xml"/><Relationship Id="rId4" Type="http://schemas.openxmlformats.org/officeDocument/2006/relationships/tags" Target="../tags/tag1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9.xml"/><Relationship Id="rId7" Type="http://schemas.openxmlformats.org/officeDocument/2006/relationships/slideMaster" Target="../slideMasters/slideMaster1.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slideMaster" Target="../slideMasters/slideMaster1.xml"/><Relationship Id="rId4" Type="http://schemas.openxmlformats.org/officeDocument/2006/relationships/tags" Target="../tags/tag46.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slideMaster" Target="../slideMasters/slideMaster1.xml"/><Relationship Id="rId5" Type="http://schemas.openxmlformats.org/officeDocument/2006/relationships/tags" Target="../tags/tag51.xml"/><Relationship Id="rId4" Type="http://schemas.openxmlformats.org/officeDocument/2006/relationships/tags" Target="../tags/tag5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slideMaster" Target="../slideMasters/slideMaster1.xml"/><Relationship Id="rId4" Type="http://schemas.openxmlformats.org/officeDocument/2006/relationships/tags" Target="../tags/tag55.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Master" Target="../slideMasters/slideMaster1.xml"/><Relationship Id="rId5" Type="http://schemas.openxmlformats.org/officeDocument/2006/relationships/tags" Target="../tags/tag60.xml"/><Relationship Id="rId4" Type="http://schemas.openxmlformats.org/officeDocument/2006/relationships/tags" Target="../tags/tag59.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slideMaster" Target="../slideMasters/slideMaster1.xml"/><Relationship Id="rId5" Type="http://schemas.openxmlformats.org/officeDocument/2006/relationships/tags" Target="../tags/tag70.xml"/><Relationship Id="rId4" Type="http://schemas.openxmlformats.org/officeDocument/2006/relationships/tags" Target="../tags/tag69.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4.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5.xml"/><Relationship Id="rId1" Type="http://schemas.openxmlformats.org/officeDocument/2006/relationships/tags" Target="../tags/tag14.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6.xml"/><Relationship Id="rId1" Type="http://schemas.openxmlformats.org/officeDocument/2006/relationships/tags" Target="../tags/tag75.xml"/></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78.xml"/><Relationship Id="rId1" Type="http://schemas.openxmlformats.org/officeDocument/2006/relationships/tags" Target="../tags/tag77.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18.xml"/><Relationship Id="rId7" Type="http://schemas.openxmlformats.org/officeDocument/2006/relationships/slideMaster" Target="../slideMasters/slideMaster1.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4.jpeg"/><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5.jpeg"/><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 Id="rId5" Type="http://schemas.openxmlformats.org/officeDocument/2006/relationships/slideMaster" Target="../slideMasters/slideMaster1.xml"/><Relationship Id="rId4" Type="http://schemas.openxmlformats.org/officeDocument/2006/relationships/tags" Target="../tags/tag35.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6.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9459FA-0BBD-4C23-967C-7DDC65B7AD38}"/>
              </a:ext>
            </a:extLst>
          </p:cNvPr>
          <p:cNvPicPr>
            <a:picLocks noChangeAspect="1"/>
          </p:cNvPicPr>
          <p:nvPr>
            <p:custDataLst>
              <p:tags r:id="rId1"/>
            </p:custDataLst>
          </p:nvPr>
        </p:nvPicPr>
        <p:blipFill>
          <a:blip r:embed="rId6"/>
          <a:stretch>
            <a:fillRect/>
          </a:stretch>
        </p:blipFill>
        <p:spPr>
          <a:xfrm>
            <a:off x="0" y="0"/>
            <a:ext cx="12192000" cy="6858000"/>
          </a:xfrm>
          <a:prstGeom prst="rect">
            <a:avLst/>
          </a:prstGeom>
        </p:spPr>
      </p:pic>
      <p:pic>
        <p:nvPicPr>
          <p:cNvPr id="8" name="Picture 7"/>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2" name="Title 1"/>
          <p:cNvSpPr>
            <a:spLocks noGrp="1"/>
          </p:cNvSpPr>
          <p:nvPr>
            <p:ph type="ctrTitle" hasCustomPrompt="1"/>
            <p:custDataLst>
              <p:tags r:id="rId3"/>
            </p:custDataLst>
          </p:nvPr>
        </p:nvSpPr>
        <p:spPr>
          <a:xfrm>
            <a:off x="609600" y="1895641"/>
            <a:ext cx="10972800" cy="1177506"/>
          </a:xfrm>
        </p:spPr>
        <p:txBody>
          <a:bodyPr anchor="b">
            <a:normAutofit/>
          </a:bodyPr>
          <a:lstStyle>
            <a:lvl1pPr algn="l">
              <a:defRPr sz="3600" baseline="0"/>
            </a:lvl1pPr>
          </a:lstStyle>
          <a:p>
            <a:r>
              <a:rPr lang="en-US" dirty="0"/>
              <a:t>Click to Add a Title</a:t>
            </a:r>
          </a:p>
        </p:txBody>
      </p:sp>
      <p:sp>
        <p:nvSpPr>
          <p:cNvPr id="3" name="Subtitle 2"/>
          <p:cNvSpPr>
            <a:spLocks noGrp="1"/>
          </p:cNvSpPr>
          <p:nvPr>
            <p:ph type="subTitle" idx="1" hasCustomPrompt="1"/>
            <p:custDataLst>
              <p:tags r:id="rId4"/>
            </p:custDataLst>
          </p:nvPr>
        </p:nvSpPr>
        <p:spPr>
          <a:xfrm>
            <a:off x="609600" y="3094852"/>
            <a:ext cx="10963923" cy="917516"/>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a Subtitle</a:t>
            </a:r>
          </a:p>
        </p:txBody>
      </p:sp>
    </p:spTree>
    <p:extLst>
      <p:ext uri="{BB962C8B-B14F-4D97-AF65-F5344CB8AC3E}">
        <p14:creationId xmlns:p14="http://schemas.microsoft.com/office/powerpoint/2010/main" val="25685868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2756877"/>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Four Content Subtitle">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5" name="Content Placeholder 4"/>
          <p:cNvSpPr>
            <a:spLocks noGrp="1"/>
          </p:cNvSpPr>
          <p:nvPr>
            <p:ph sz="quarter" idx="11" hasCustomPrompt="1"/>
            <p:custDataLst>
              <p:tags r:id="rId2"/>
            </p:custDataLst>
          </p:nvPr>
        </p:nvSpPr>
        <p:spPr>
          <a:xfrm>
            <a:off x="609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6"/>
          <p:cNvSpPr>
            <a:spLocks noGrp="1"/>
          </p:cNvSpPr>
          <p:nvPr>
            <p:ph sz="quarter" idx="12" hasCustomPrompt="1"/>
            <p:custDataLst>
              <p:tags r:id="rId3"/>
            </p:custDataLst>
          </p:nvPr>
        </p:nvSpPr>
        <p:spPr>
          <a:xfrm>
            <a:off x="6197600" y="1414730"/>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3" hasCustomPrompt="1"/>
            <p:custDataLst>
              <p:tags r:id="rId4"/>
            </p:custDataLst>
          </p:nvPr>
        </p:nvSpPr>
        <p:spPr>
          <a:xfrm>
            <a:off x="609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4" hasCustomPrompt="1"/>
            <p:custDataLst>
              <p:tags r:id="rId5"/>
            </p:custDataLst>
          </p:nvPr>
        </p:nvSpPr>
        <p:spPr>
          <a:xfrm>
            <a:off x="6197600" y="3965268"/>
            <a:ext cx="5376672" cy="2377440"/>
          </a:xfrm>
        </p:spPr>
        <p:txBody>
          <a:bodyPr/>
          <a:lstStyle>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6"/>
          <p:cNvSpPr>
            <a:spLocks noGrp="1"/>
          </p:cNvSpPr>
          <p:nvPr>
            <p:ph type="body" sz="quarter" idx="15" hasCustomPrompt="1"/>
            <p:custDataLst>
              <p:tags r:id="rId6"/>
            </p:custDataLst>
          </p:nvPr>
        </p:nvSpPr>
        <p:spPr>
          <a:xfrm>
            <a:off x="609600" y="838200"/>
            <a:ext cx="11582400"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3240281366"/>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4003">
          <p15:clr>
            <a:srgbClr val="5ACBF0"/>
          </p15:clr>
        </p15:guide>
        <p15:guide id="5" orient="horz" pos="528">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0" y="1311214"/>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8332"/>
            <a:ext cx="11582400" cy="1143000"/>
          </a:xfrm>
        </p:spPr>
        <p:txBody>
          <a:bodyPr/>
          <a:lstStyle>
            <a:lvl1pPr>
              <a:defRPr/>
            </a:lvl1pPr>
          </a:lstStyle>
          <a:p>
            <a:r>
              <a:rPr lang="en-US" dirty="0"/>
              <a:t>Click to Add a Title</a:t>
            </a:r>
          </a:p>
        </p:txBody>
      </p:sp>
      <p:sp>
        <p:nvSpPr>
          <p:cNvPr id="5" name="Content Placeholder 8"/>
          <p:cNvSpPr>
            <a:spLocks noGrp="1"/>
          </p:cNvSpPr>
          <p:nvPr>
            <p:ph sz="quarter" idx="10" hasCustomPrompt="1"/>
            <p:custDataLst>
              <p:tags r:id="rId3"/>
            </p:custDataLst>
          </p:nvPr>
        </p:nvSpPr>
        <p:spPr>
          <a:xfrm>
            <a:off x="609600" y="1417319"/>
            <a:ext cx="10972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p:cNvSpPr>
            <a:spLocks noGrp="1"/>
          </p:cNvSpPr>
          <p:nvPr>
            <p:ph type="body" sz="quarter" idx="11"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1739192150"/>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Gray">
    <p:bg>
      <p:bgRef idx="1001">
        <a:schemeClr val="bg1"/>
      </p:bgRef>
    </p:bg>
    <p:spTree>
      <p:nvGrpSpPr>
        <p:cNvPr id="1" name=""/>
        <p:cNvGrpSpPr/>
        <p:nvPr/>
      </p:nvGrpSpPr>
      <p:grpSpPr>
        <a:xfrm>
          <a:off x="0" y="0"/>
          <a:ext cx="0" cy="0"/>
          <a:chOff x="0" y="0"/>
          <a:chExt cx="0" cy="0"/>
        </a:xfrm>
      </p:grpSpPr>
      <p:sp>
        <p:nvSpPr>
          <p:cNvPr id="7" name="Rectangle 6"/>
          <p:cNvSpPr/>
          <p:nvPr>
            <p:custDataLst>
              <p:tags r:id="rId1"/>
            </p:custDataLst>
          </p:nvPr>
        </p:nvSpPr>
        <p:spPr bwMode="ltGray">
          <a:xfrm>
            <a:off x="0" y="1311214"/>
            <a:ext cx="12192000" cy="5093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custDataLst>
              <p:tags r:id="rId2"/>
            </p:custDataLst>
          </p:nvPr>
        </p:nvSpPr>
        <p:spPr/>
        <p:txBody>
          <a:bodyPr/>
          <a:lstStyle/>
          <a:p>
            <a:r>
              <a:rPr lang="en-US" dirty="0"/>
              <a:t>Click to Add a Title</a:t>
            </a:r>
          </a:p>
        </p:txBody>
      </p:sp>
      <p:sp>
        <p:nvSpPr>
          <p:cNvPr id="3" name="Content Placeholder 2"/>
          <p:cNvSpPr>
            <a:spLocks noGrp="1"/>
          </p:cNvSpPr>
          <p:nvPr>
            <p:ph sz="half" idx="1" hasCustomPrompt="1"/>
            <p:custDataLst>
              <p:tags r:id="rId3"/>
            </p:custDataLst>
          </p:nvPr>
        </p:nvSpPr>
        <p:spPr>
          <a:xfrm>
            <a:off x="609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4"/>
            </p:custDataLst>
          </p:nvPr>
        </p:nvSpPr>
        <p:spPr>
          <a:xfrm>
            <a:off x="6197600" y="1417320"/>
            <a:ext cx="5384800" cy="4846320"/>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5"/>
            </p:custDataLst>
          </p:nvPr>
        </p:nvSpPr>
        <p:spPr>
          <a:xfrm>
            <a:off x="609600" y="838200"/>
            <a:ext cx="11582400"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3661781583"/>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alf Gray">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4" name="Text Placeholder 6"/>
          <p:cNvSpPr>
            <a:spLocks noGrp="1"/>
          </p:cNvSpPr>
          <p:nvPr>
            <p:ph type="body" sz="quarter" idx="12" hasCustomPrompt="1"/>
            <p:custDataLst>
              <p:tags r:id="rId2"/>
            </p:custDataLst>
          </p:nvPr>
        </p:nvSpPr>
        <p:spPr>
          <a:xfrm>
            <a:off x="609600" y="838200"/>
            <a:ext cx="11582400" cy="457200"/>
          </a:xfrm>
        </p:spPr>
        <p:txBody>
          <a:bodyPr/>
          <a:lstStyle>
            <a:lvl1pPr marL="0" indent="0">
              <a:buNone/>
              <a:defRPr sz="2000" i="1"/>
            </a:lvl1pPr>
          </a:lstStyle>
          <a:p>
            <a:pPr lvl="0"/>
            <a:r>
              <a:rPr lang="en-US" dirty="0"/>
              <a:t>Click to Add a Subtitle</a:t>
            </a:r>
          </a:p>
        </p:txBody>
      </p:sp>
      <p:sp>
        <p:nvSpPr>
          <p:cNvPr id="7" name="Rectangle 6"/>
          <p:cNvSpPr/>
          <p:nvPr>
            <p:custDataLst>
              <p:tags r:id="rId3"/>
            </p:custDataLst>
          </p:nvPr>
        </p:nvSpPr>
        <p:spPr bwMode="ltGray">
          <a:xfrm>
            <a:off x="0" y="3959188"/>
            <a:ext cx="12192000" cy="2441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Content Placeholder 7"/>
          <p:cNvSpPr>
            <a:spLocks noGrp="1"/>
          </p:cNvSpPr>
          <p:nvPr>
            <p:ph sz="quarter" idx="13" hasCustomPrompt="1"/>
            <p:custDataLst>
              <p:tags r:id="rId4"/>
            </p:custDataLst>
          </p:nvPr>
        </p:nvSpPr>
        <p:spPr>
          <a:xfrm>
            <a:off x="609599" y="1417320"/>
            <a:ext cx="10972800"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Tree>
    <p:extLst>
      <p:ext uri="{BB962C8B-B14F-4D97-AF65-F5344CB8AC3E}">
        <p14:creationId xmlns:p14="http://schemas.microsoft.com/office/powerpoint/2010/main" val="804558441"/>
      </p:ext>
    </p:extLst>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8">
          <p15:clr>
            <a:srgbClr val="5ACBF0"/>
          </p15:clr>
        </p15:guide>
        <p15:guide id="4" pos="384">
          <p15:clr>
            <a:srgbClr val="5ACBF0"/>
          </p15:clr>
        </p15:guide>
        <p15:guide id="5" pos="7296">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Gray Bar_1">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3197523" y="0"/>
            <a:ext cx="8994476"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3519488" y="57150"/>
            <a:ext cx="8672511"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322054" y="370937"/>
            <a:ext cx="2587924" cy="5877463"/>
          </a:xfrm>
        </p:spPr>
        <p:txBody>
          <a:bodyPr/>
          <a:lstStyle>
            <a:lvl1pPr marL="0" indent="0">
              <a:buFontTx/>
              <a:buNone/>
              <a:defRPr sz="2000"/>
            </a:lvl1pPr>
            <a:lvl2pPr>
              <a:buFontTx/>
              <a:buNone/>
              <a:defRPr/>
            </a:lvl2pPr>
            <a:lvl3pPr>
              <a:buFontTx/>
              <a:buNone/>
              <a:defRPr/>
            </a:lvl3pPr>
          </a:lstStyle>
          <a:p>
            <a:pPr lvl="0"/>
            <a:r>
              <a:rPr lang="en-US" dirty="0"/>
              <a:t>Click to add text or choose an icon below to insert other content</a:t>
            </a:r>
          </a:p>
        </p:txBody>
      </p:sp>
      <p:sp>
        <p:nvSpPr>
          <p:cNvPr id="6" name="Content Placeholder 7"/>
          <p:cNvSpPr>
            <a:spLocks noGrp="1"/>
          </p:cNvSpPr>
          <p:nvPr>
            <p:ph sz="quarter" idx="11" hasCustomPrompt="1"/>
            <p:custDataLst>
              <p:tags r:id="rId4"/>
            </p:custDataLst>
          </p:nvPr>
        </p:nvSpPr>
        <p:spPr>
          <a:xfrm>
            <a:off x="3519578" y="1414463"/>
            <a:ext cx="8367623" cy="4846320"/>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3519488" y="838200"/>
            <a:ext cx="8672511"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221068840"/>
      </p:ext>
    </p:extLst>
  </p:cSld>
  <p:clrMapOvr>
    <a:masterClrMapping/>
  </p:clrMapOvr>
  <p:extLst mod="1">
    <p:ext uri="{DCECCB84-F9BA-43D5-87BE-67443E8EF086}">
      <p15:sldGuideLst xmlns:p15="http://schemas.microsoft.com/office/powerpoint/2012/main">
        <p15:guide id="1" pos="2217">
          <p15:clr>
            <a:srgbClr val="5ACBF0"/>
          </p15:clr>
        </p15:guide>
        <p15:guide id="2" pos="7488">
          <p15:clr>
            <a:srgbClr val="5ACBF0"/>
          </p15:clr>
        </p15:guide>
        <p15:guide id="3" orient="horz" pos="528">
          <p15:clr>
            <a:srgbClr val="5ACBF0"/>
          </p15:clr>
        </p15:guide>
        <p15:guide id="4" orient="horz" pos="888">
          <p15:clr>
            <a:srgbClr val="5ACBF0"/>
          </p15:clr>
        </p15:guide>
        <p15:guide id="5" orient="horz" pos="3945">
          <p15:clr>
            <a:srgbClr val="5ACBF0"/>
          </p15:clr>
        </p15:guide>
        <p15:guide id="6" orient="horz" pos="233">
          <p15:clr>
            <a:srgbClr val="5ACBF0"/>
          </p15:clr>
        </p15:guide>
        <p15:guide id="7" pos="203">
          <p15:clr>
            <a:srgbClr val="5ACBF0"/>
          </p15:clr>
        </p15:guide>
        <p15:guide id="8" pos="1835">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Gray Bar_2">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8534400" y="0"/>
            <a:ext cx="365760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609600" y="65776"/>
            <a:ext cx="7620000"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609600" y="1414462"/>
            <a:ext cx="762000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6" name="Content Placeholder 7"/>
          <p:cNvSpPr>
            <a:spLocks noGrp="1"/>
          </p:cNvSpPr>
          <p:nvPr>
            <p:ph sz="quarter" idx="11" hasCustomPrompt="1"/>
            <p:custDataLst>
              <p:tags r:id="rId4"/>
            </p:custDataLst>
          </p:nvPr>
        </p:nvSpPr>
        <p:spPr>
          <a:xfrm>
            <a:off x="8737600" y="228600"/>
            <a:ext cx="3251200" cy="6019800"/>
          </a:xfrm>
        </p:spPr>
        <p:txBody>
          <a:bodyPr/>
          <a:lstStyle>
            <a:lvl1pPr marL="0" indent="0">
              <a:buNone/>
              <a:defRPr sz="2000"/>
            </a:lvl1pPr>
            <a:lvl2pPr marL="0" indent="0">
              <a:buNone/>
              <a:defRPr/>
            </a:lvl2pPr>
            <a:lvl3pPr marL="0" indent="0">
              <a:buNone/>
              <a:defRPr/>
            </a:lvl3pPr>
          </a:lstStyle>
          <a:p>
            <a:pPr lvl="0"/>
            <a:r>
              <a:rPr lang="en-US" dirty="0"/>
              <a:t>Click to add text or choose an icon below to insert other content</a:t>
            </a:r>
          </a:p>
        </p:txBody>
      </p:sp>
      <p:sp>
        <p:nvSpPr>
          <p:cNvPr id="7" name="Text Placeholder 6"/>
          <p:cNvSpPr>
            <a:spLocks noGrp="1"/>
          </p:cNvSpPr>
          <p:nvPr>
            <p:ph type="body" sz="quarter" idx="12" hasCustomPrompt="1"/>
            <p:custDataLst>
              <p:tags r:id="rId5"/>
            </p:custDataLst>
          </p:nvPr>
        </p:nvSpPr>
        <p:spPr>
          <a:xfrm>
            <a:off x="609601" y="838200"/>
            <a:ext cx="7625751"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2367384750"/>
      </p:ext>
    </p:extLst>
  </p:cSld>
  <p:clrMapOvr>
    <a:masterClrMapping/>
  </p:clrMapOvr>
  <p:extLst mod="1">
    <p:ext uri="{DCECCB84-F9BA-43D5-87BE-67443E8EF086}">
      <p15:sldGuideLst xmlns:p15="http://schemas.microsoft.com/office/powerpoint/2012/main">
        <p15:guide id="1" pos="384">
          <p15:clr>
            <a:srgbClr val="5ACBF0"/>
          </p15:clr>
        </p15:guide>
        <p15:guide id="2" pos="5184">
          <p15:clr>
            <a:srgbClr val="5ACBF0"/>
          </p15:clr>
        </p15:guide>
        <p15:guide id="3" orient="horz" pos="3944">
          <p15:clr>
            <a:srgbClr val="5ACBF0"/>
          </p15:clr>
        </p15:guide>
        <p15:guide id="4" orient="horz" pos="888">
          <p15:clr>
            <a:srgbClr val="5ACBF0"/>
          </p15:clr>
        </p15:guide>
        <p15:guide id="5" orient="horz" pos="528">
          <p15:clr>
            <a:srgbClr val="5ACBF0"/>
          </p15:clr>
        </p15:guide>
        <p15:guide id="6" orient="horz" pos="144">
          <p15:clr>
            <a:srgbClr val="5ACBF0"/>
          </p15:clr>
        </p15:guide>
        <p15:guide id="7" pos="5503">
          <p15:clr>
            <a:srgbClr val="5ACBF0"/>
          </p15:clr>
        </p15:guide>
        <p15:guide id="8" pos="7560">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wo Content Left Gray Bar">
    <p:spTree>
      <p:nvGrpSpPr>
        <p:cNvPr id="1" name=""/>
        <p:cNvGrpSpPr/>
        <p:nvPr/>
      </p:nvGrpSpPr>
      <p:grpSpPr>
        <a:xfrm>
          <a:off x="0" y="0"/>
          <a:ext cx="0" cy="0"/>
          <a:chOff x="0" y="0"/>
          <a:chExt cx="0" cy="0"/>
        </a:xfrm>
      </p:grpSpPr>
      <p:sp>
        <p:nvSpPr>
          <p:cNvPr id="3" name="Rectangle 2"/>
          <p:cNvSpPr/>
          <p:nvPr>
            <p:custDataLst>
              <p:tags r:id="rId1"/>
            </p:custDataLst>
          </p:nvPr>
        </p:nvSpPr>
        <p:spPr bwMode="ltGray">
          <a:xfrm>
            <a:off x="0" y="0"/>
            <a:ext cx="4145280" cy="6400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1"/>
          <p:cNvSpPr>
            <a:spLocks noGrp="1"/>
          </p:cNvSpPr>
          <p:nvPr>
            <p:ph type="title" hasCustomPrompt="1"/>
            <p:custDataLst>
              <p:tags r:id="rId2"/>
            </p:custDataLst>
          </p:nvPr>
        </p:nvSpPr>
        <p:spPr>
          <a:xfrm>
            <a:off x="4449234" y="65776"/>
            <a:ext cx="7742767" cy="1143000"/>
          </a:xfrm>
        </p:spPr>
        <p:txBody>
          <a:bodyPr/>
          <a:lstStyle>
            <a:lvl1pPr algn="l">
              <a:defRPr/>
            </a:lvl1pPr>
          </a:lstStyle>
          <a:p>
            <a:r>
              <a:rPr lang="en-US" dirty="0"/>
              <a:t>Click to Add a Title</a:t>
            </a:r>
          </a:p>
        </p:txBody>
      </p:sp>
      <p:sp>
        <p:nvSpPr>
          <p:cNvPr id="5" name="Content Placeholder 5"/>
          <p:cNvSpPr>
            <a:spLocks noGrp="1"/>
          </p:cNvSpPr>
          <p:nvPr>
            <p:ph sz="quarter" idx="10" hasCustomPrompt="1"/>
            <p:custDataLst>
              <p:tags r:id="rId3"/>
            </p:custDataLst>
          </p:nvPr>
        </p:nvSpPr>
        <p:spPr>
          <a:xfrm>
            <a:off x="4449233" y="1414463"/>
            <a:ext cx="7437120" cy="4846637"/>
          </a:xfrm>
        </p:spPr>
        <p:txBody>
          <a:bodyPr vert="horz" lIns="91440" tIns="45720" rIns="91440" bIns="45720" rtlCol="0">
            <a:noAutofit/>
          </a:bodyPr>
          <a:lstStyle>
            <a:lvl1pPr>
              <a:defRPr/>
            </a:lvl1pPr>
            <a:lvl2pPr>
              <a:defRPr/>
            </a:lvl2pPr>
            <a:lvl3pPr>
              <a:defRPr/>
            </a:lvl3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p:txBody>
      </p:sp>
      <p:sp>
        <p:nvSpPr>
          <p:cNvPr id="6" name="Content Placeholder 7"/>
          <p:cNvSpPr>
            <a:spLocks noGrp="1"/>
          </p:cNvSpPr>
          <p:nvPr>
            <p:ph sz="quarter" idx="11" hasCustomPrompt="1"/>
            <p:custDataLst>
              <p:tags r:id="rId4"/>
            </p:custDataLst>
          </p:nvPr>
        </p:nvSpPr>
        <p:spPr>
          <a:xfrm>
            <a:off x="274320" y="228600"/>
            <a:ext cx="3596640" cy="6019800"/>
          </a:xfrm>
        </p:spPr>
        <p:txBody>
          <a:bodyPr/>
          <a:lstStyle>
            <a:lvl1pPr marL="233363" indent="-233363">
              <a:buFont typeface="Arial" pitchFamily="34" charset="0"/>
              <a:buChar char="•"/>
              <a:defRPr sz="2000"/>
            </a:lvl1pPr>
            <a:lvl2pPr marL="457200" indent="-227013">
              <a:buFont typeface="Arial" pitchFamily="34" charset="0"/>
              <a:buChar char="–"/>
              <a:defRPr sz="1800" baseline="0"/>
            </a:lvl2pPr>
            <a:lvl3pPr marL="690563" indent="-236538">
              <a:buFont typeface="Arial" pitchFamily="34" charset="0"/>
              <a:buChar char="–"/>
              <a:tabLst>
                <a:tab pos="690563" algn="l"/>
              </a:tabLst>
              <a:defRPr sz="1600" baseline="0"/>
            </a:lvl3pPr>
          </a:lstStyle>
          <a:p>
            <a:pPr lvl="0"/>
            <a:r>
              <a:rPr lang="en-US" dirty="0"/>
              <a:t>Click to add text or choose an icon below to insert other content</a:t>
            </a:r>
          </a:p>
          <a:p>
            <a:pPr lvl="1"/>
            <a:r>
              <a:rPr lang="en-US" dirty="0"/>
              <a:t>Second level</a:t>
            </a:r>
          </a:p>
          <a:p>
            <a:pPr lvl="2"/>
            <a:r>
              <a:rPr lang="en-US" dirty="0"/>
              <a:t>Third level</a:t>
            </a:r>
          </a:p>
        </p:txBody>
      </p:sp>
      <p:sp>
        <p:nvSpPr>
          <p:cNvPr id="7" name="Text Placeholder 6"/>
          <p:cNvSpPr>
            <a:spLocks noGrp="1"/>
          </p:cNvSpPr>
          <p:nvPr>
            <p:ph type="body" sz="quarter" idx="12" hasCustomPrompt="1"/>
            <p:custDataLst>
              <p:tags r:id="rId5"/>
            </p:custDataLst>
          </p:nvPr>
        </p:nvSpPr>
        <p:spPr>
          <a:xfrm>
            <a:off x="4449234" y="838200"/>
            <a:ext cx="7742767"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564015360"/>
      </p:ext>
    </p:extLst>
  </p:cSld>
  <p:clrMapOvr>
    <a:masterClrMapping/>
  </p:clrMapOvr>
  <p:extLst mod="1">
    <p:ext uri="{DCECCB84-F9BA-43D5-87BE-67443E8EF086}">
      <p15:sldGuideLst xmlns:p15="http://schemas.microsoft.com/office/powerpoint/2012/main">
        <p15:guide id="1" orient="horz" pos="528">
          <p15:clr>
            <a:srgbClr val="5ACBF0"/>
          </p15:clr>
        </p15:guide>
        <p15:guide id="2" orient="horz" pos="888">
          <p15:clr>
            <a:srgbClr val="5ACBF0"/>
          </p15:clr>
        </p15:guide>
        <p15:guide id="3" orient="horz" pos="3944">
          <p15:clr>
            <a:srgbClr val="5ACBF0"/>
          </p15:clr>
        </p15:guide>
        <p15:guide id="4" pos="173">
          <p15:clr>
            <a:srgbClr val="5ACBF0"/>
          </p15:clr>
        </p15:guide>
        <p15:guide id="5" pos="2441">
          <p15:clr>
            <a:srgbClr val="5ACBF0"/>
          </p15:clr>
        </p15:guide>
        <p15:guide id="6" pos="7488">
          <p15:clr>
            <a:srgbClr val="5ACBF0"/>
          </p15:clr>
        </p15:guide>
        <p15:guide id="7" pos="2802">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hank yo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77BCB2-9D0A-499A-B2BE-A59EFA404956}"/>
              </a:ext>
            </a:extLst>
          </p:cNvPr>
          <p:cNvPicPr>
            <a:picLocks noChangeAspect="1"/>
          </p:cNvPicPr>
          <p:nvPr>
            <p:custDataLst>
              <p:tags r:id="rId1"/>
            </p:custDataLst>
          </p:nvPr>
        </p:nvPicPr>
        <p:blipFill>
          <a:blip r:embed="rId5"/>
          <a:stretch>
            <a:fillRect/>
          </a:stretch>
        </p:blipFill>
        <p:spPr>
          <a:xfrm>
            <a:off x="0" y="0"/>
            <a:ext cx="12192000" cy="6858000"/>
          </a:xfrm>
          <a:prstGeom prst="rect">
            <a:avLst/>
          </a:prstGeom>
        </p:spPr>
      </p:pic>
      <p:pic>
        <p:nvPicPr>
          <p:cNvPr id="7" name="Picture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Box 7"/>
          <p:cNvSpPr txBox="1"/>
          <p:nvPr>
            <p:custDataLst>
              <p:tags r:id="rId3"/>
            </p:custDataLst>
          </p:nvPr>
        </p:nvSpPr>
        <p:spPr>
          <a:xfrm>
            <a:off x="1360968" y="2558734"/>
            <a:ext cx="4363427" cy="923330"/>
          </a:xfrm>
          <a:prstGeom prst="rect">
            <a:avLst/>
          </a:prstGeom>
          <a:noFill/>
        </p:spPr>
        <p:txBody>
          <a:bodyPr wrap="square" rtlCol="0">
            <a:spAutoFit/>
          </a:bodyPr>
          <a:lstStyle/>
          <a:p>
            <a:r>
              <a:rPr lang="en-US" sz="5400" b="1" dirty="0"/>
              <a:t>Thank You</a:t>
            </a:r>
          </a:p>
        </p:txBody>
      </p:sp>
    </p:spTree>
    <p:extLst>
      <p:ext uri="{BB962C8B-B14F-4D97-AF65-F5344CB8AC3E}">
        <p14:creationId xmlns:p14="http://schemas.microsoft.com/office/powerpoint/2010/main" val="10490360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d logo">
    <p:spTree>
      <p:nvGrpSpPr>
        <p:cNvPr id="1" name=""/>
        <p:cNvGrpSpPr/>
        <p:nvPr/>
      </p:nvGrpSpPr>
      <p:grpSpPr>
        <a:xfrm>
          <a:off x="0" y="0"/>
          <a:ext cx="0" cy="0"/>
          <a:chOff x="0" y="0"/>
          <a:chExt cx="0" cy="0"/>
        </a:xfrm>
      </p:grpSpPr>
      <p:pic>
        <p:nvPicPr>
          <p:cNvPr id="6" name="Picture 5"/>
          <p:cNvPicPr>
            <a:picLocks noChangeAspect="1"/>
          </p:cNvPicPr>
          <p:nvPr>
            <p:custDataLst>
              <p:tags r:id="rId1"/>
            </p:custDataLst>
          </p:nvPr>
        </p:nvPicPr>
        <p:blipFill>
          <a:blip r:embed="rId3">
            <a:extLst>
              <a:ext uri="{28A0092B-C50C-407E-A947-70E740481C1C}">
                <a14:useLocalDpi xmlns:a14="http://schemas.microsoft.com/office/drawing/2010/main"/>
              </a:ext>
            </a:extLst>
          </a:blip>
          <a:stretch>
            <a:fillRect/>
          </a:stretch>
        </p:blipFill>
        <p:spPr>
          <a:xfrm>
            <a:off x="4267351" y="2843832"/>
            <a:ext cx="3657298" cy="1170335"/>
          </a:xfrm>
          <a:prstGeom prst="rect">
            <a:avLst/>
          </a:prstGeom>
        </p:spPr>
      </p:pic>
    </p:spTree>
    <p:extLst>
      <p:ext uri="{BB962C8B-B14F-4D97-AF65-F5344CB8AC3E}">
        <p14:creationId xmlns:p14="http://schemas.microsoft.com/office/powerpoint/2010/main" val="3248752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lvl1pPr>
              <a:defRPr/>
            </a:lvl1pPr>
          </a:lstStyle>
          <a:p>
            <a:r>
              <a:rPr lang="en-US" dirty="0"/>
              <a:t>Click to Add a Title</a:t>
            </a:r>
          </a:p>
        </p:txBody>
      </p:sp>
      <p:sp>
        <p:nvSpPr>
          <p:cNvPr id="3" name="Content Placeholder 2"/>
          <p:cNvSpPr>
            <a:spLocks noGrp="1"/>
          </p:cNvSpPr>
          <p:nvPr>
            <p:ph idx="1" hasCustomPrompt="1"/>
            <p:custDataLst>
              <p:tags r:id="rId2"/>
            </p:custDataLst>
          </p:nvPr>
        </p:nvSpPr>
        <p:spPr/>
        <p:txBody>
          <a:bodyPr/>
          <a:lstStyle>
            <a:lvl1pPr>
              <a:defRPr/>
            </a:lvl1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8308926"/>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3">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2344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9770300" y="365125"/>
            <a:ext cx="1813687" cy="5897566"/>
          </a:xfrm>
        </p:spPr>
        <p:txBody>
          <a:bodyPr vert="eaVert"/>
          <a:lstStyle/>
          <a:p>
            <a:r>
              <a:rPr lang="en-US"/>
              <a:t>Click to edit Master title style</a:t>
            </a:r>
            <a:endParaRPr lang="en-US" dirty="0"/>
          </a:p>
        </p:txBody>
      </p:sp>
      <p:sp>
        <p:nvSpPr>
          <p:cNvPr id="3" name="Vertical Text Placeholder 2"/>
          <p:cNvSpPr>
            <a:spLocks noGrp="1"/>
          </p:cNvSpPr>
          <p:nvPr>
            <p:ph type="body" orient="vert" idx="1"/>
            <p:custDataLst>
              <p:tags r:id="rId2"/>
            </p:custDataLst>
          </p:nvPr>
        </p:nvSpPr>
        <p:spPr>
          <a:xfrm>
            <a:off x="609601" y="365125"/>
            <a:ext cx="9022914" cy="589756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4040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ynopsys 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44057EF-F0C7-4197-82D0-267908AF3CF8}"/>
              </a:ext>
            </a:extLst>
          </p:cNvPr>
          <p:cNvPicPr>
            <a:picLocks noChangeAspect="1"/>
          </p:cNvPicPr>
          <p:nvPr>
            <p:custDataLst>
              <p:tags r:id="rId1"/>
            </p:custDataLst>
          </p:nvPr>
        </p:nvPicPr>
        <p:blipFill>
          <a:blip r:embed="rId8"/>
          <a:stretch>
            <a:fillRect/>
          </a:stretch>
        </p:blipFill>
        <p:spPr>
          <a:xfrm>
            <a:off x="0" y="0"/>
            <a:ext cx="12192000" cy="6858000"/>
          </a:xfrm>
          <a:prstGeom prst="rect">
            <a:avLst/>
          </a:prstGeom>
        </p:spPr>
      </p:pic>
      <p:pic>
        <p:nvPicPr>
          <p:cNvPr id="12" name="Picture 11"/>
          <p:cNvPicPr>
            <a:picLocks noChangeAspect="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10233358" y="485435"/>
            <a:ext cx="1653211" cy="529027"/>
          </a:xfrm>
          <a:prstGeom prst="rect">
            <a:avLst/>
          </a:prstGeom>
        </p:spPr>
      </p:pic>
      <p:sp>
        <p:nvSpPr>
          <p:cNvPr id="8" name="Text Placeholder 15"/>
          <p:cNvSpPr>
            <a:spLocks noGrp="1"/>
          </p:cNvSpPr>
          <p:nvPr>
            <p:ph type="body" sz="quarter" idx="10" hasCustomPrompt="1"/>
            <p:custDataLst>
              <p:tags r:id="rId3"/>
            </p:custDataLst>
          </p:nvPr>
        </p:nvSpPr>
        <p:spPr>
          <a:xfrm>
            <a:off x="609600" y="4108495"/>
            <a:ext cx="10962523" cy="731520"/>
          </a:xfrm>
        </p:spPr>
        <p:txBody>
          <a:bodyPr anchor="b"/>
          <a:lstStyle>
            <a:lvl1pPr marL="0" indent="0" algn="l">
              <a:buNone/>
              <a:defRPr sz="2000" baseline="0">
                <a:solidFill>
                  <a:schemeClr val="tx1"/>
                </a:solidFill>
                <a:effectLst/>
              </a:defRPr>
            </a:lvl1pPr>
            <a:lvl2pPr marL="0" indent="0" algn="ctr">
              <a:buNone/>
              <a:defRPr>
                <a:solidFill>
                  <a:schemeClr val="tx1">
                    <a:lumMod val="65000"/>
                    <a:lumOff val="35000"/>
                  </a:schemeClr>
                </a:solidFill>
              </a:defRPr>
            </a:lvl2pPr>
            <a:lvl3pPr algn="ctr">
              <a:defRPr>
                <a:solidFill>
                  <a:schemeClr val="tx1">
                    <a:lumMod val="65000"/>
                    <a:lumOff val="35000"/>
                  </a:schemeClr>
                </a:solidFill>
              </a:defRPr>
            </a:lvl3pPr>
            <a:lvl4pPr algn="ctr">
              <a:defRPr>
                <a:solidFill>
                  <a:schemeClr val="tx1">
                    <a:lumMod val="65000"/>
                    <a:lumOff val="35000"/>
                  </a:schemeClr>
                </a:solidFill>
              </a:defRPr>
            </a:lvl4pPr>
            <a:lvl5pPr algn="ctr">
              <a:defRPr>
                <a:solidFill>
                  <a:schemeClr val="tx1">
                    <a:lumMod val="65000"/>
                    <a:lumOff val="35000"/>
                  </a:schemeClr>
                </a:solidFill>
              </a:defRPr>
            </a:lvl5pPr>
          </a:lstStyle>
          <a:p>
            <a:pPr lvl="0"/>
            <a:r>
              <a:rPr lang="en-US" dirty="0"/>
              <a:t>Presenter’s Name</a:t>
            </a:r>
          </a:p>
        </p:txBody>
      </p:sp>
      <p:sp>
        <p:nvSpPr>
          <p:cNvPr id="9" name="Text Placeholder 18"/>
          <p:cNvSpPr>
            <a:spLocks noGrp="1"/>
          </p:cNvSpPr>
          <p:nvPr>
            <p:ph type="body" sz="quarter" idx="11" hasCustomPrompt="1"/>
            <p:custDataLst>
              <p:tags r:id="rId4"/>
            </p:custDataLst>
          </p:nvPr>
        </p:nvSpPr>
        <p:spPr>
          <a:xfrm>
            <a:off x="609600" y="4861720"/>
            <a:ext cx="4876800" cy="396815"/>
          </a:xfrm>
        </p:spPr>
        <p:txBody>
          <a:bodyPr anchor="b"/>
          <a:lstStyle>
            <a:lvl1pPr algn="l">
              <a:buNone/>
              <a:defRPr sz="1800">
                <a:solidFill>
                  <a:schemeClr val="tx1"/>
                </a:solidFill>
                <a:effectLst/>
              </a:defRPr>
            </a:lvl1pPr>
          </a:lstStyle>
          <a:p>
            <a:pPr lvl="0"/>
            <a:r>
              <a:rPr lang="en-US" dirty="0"/>
              <a:t>Date</a:t>
            </a:r>
          </a:p>
        </p:txBody>
      </p:sp>
      <p:sp>
        <p:nvSpPr>
          <p:cNvPr id="21" name="Subtitle 2"/>
          <p:cNvSpPr>
            <a:spLocks noGrp="1"/>
          </p:cNvSpPr>
          <p:nvPr>
            <p:ph type="subTitle" idx="1" hasCustomPrompt="1"/>
            <p:custDataLst>
              <p:tags r:id="rId5"/>
            </p:custDataLst>
          </p:nvPr>
        </p:nvSpPr>
        <p:spPr>
          <a:xfrm>
            <a:off x="609600" y="3094851"/>
            <a:ext cx="10963923" cy="917516"/>
          </a:xfrm>
        </p:spPr>
        <p:txBody>
          <a:bodyPr/>
          <a:lstStyle>
            <a:lvl1pPr marL="0" indent="0" algn="l">
              <a:buNone/>
              <a:defRPr sz="2800" b="0">
                <a:solidFill>
                  <a:schemeClr val="tx1"/>
                </a:solidFill>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Add a Subtitle</a:t>
            </a:r>
          </a:p>
        </p:txBody>
      </p:sp>
      <p:sp>
        <p:nvSpPr>
          <p:cNvPr id="22" name="Title 1"/>
          <p:cNvSpPr>
            <a:spLocks noGrp="1"/>
          </p:cNvSpPr>
          <p:nvPr>
            <p:ph type="ctrTitle" hasCustomPrompt="1"/>
            <p:custDataLst>
              <p:tags r:id="rId6"/>
            </p:custDataLst>
          </p:nvPr>
        </p:nvSpPr>
        <p:spPr>
          <a:xfrm>
            <a:off x="609600" y="1895641"/>
            <a:ext cx="10972800" cy="1177506"/>
          </a:xfrm>
        </p:spPr>
        <p:txBody>
          <a:bodyPr anchor="b">
            <a:noAutofit/>
          </a:bodyPr>
          <a:lstStyle>
            <a:lvl1pPr algn="l">
              <a:defRPr sz="3600">
                <a:solidFill>
                  <a:schemeClr val="tx1"/>
                </a:solidFill>
                <a:effectLst/>
              </a:defRPr>
            </a:lvl1pPr>
          </a:lstStyle>
          <a:p>
            <a:r>
              <a:rPr lang="en-US" dirty="0"/>
              <a:t>Click to Add a Title</a:t>
            </a:r>
          </a:p>
        </p:txBody>
      </p:sp>
    </p:spTree>
    <p:extLst>
      <p:ext uri="{BB962C8B-B14F-4D97-AF65-F5344CB8AC3E}">
        <p14:creationId xmlns:p14="http://schemas.microsoft.com/office/powerpoint/2010/main" val="1223576665"/>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gal Disclosure NDA">
    <p:spTree>
      <p:nvGrpSpPr>
        <p:cNvPr id="1" name=""/>
        <p:cNvGrpSpPr/>
        <p:nvPr/>
      </p:nvGrpSpPr>
      <p:grpSpPr>
        <a:xfrm>
          <a:off x="0" y="0"/>
          <a:ext cx="0" cy="0"/>
          <a:chOff x="0" y="0"/>
          <a:chExt cx="0" cy="0"/>
        </a:xfrm>
      </p:grpSpPr>
      <p:sp>
        <p:nvSpPr>
          <p:cNvPr id="2" name="Content Placeholder 2"/>
          <p:cNvSpPr>
            <a:spLocks noGrp="1"/>
          </p:cNvSpPr>
          <p:nvPr>
            <p:custDataLst>
              <p:tags r:id="rId1"/>
            </p:custDataLst>
          </p:nvPr>
        </p:nvSpPr>
        <p:spPr>
          <a:xfrm>
            <a:off x="609600" y="609601"/>
            <a:ext cx="10972800" cy="452596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027113"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None/>
            </a:pPr>
            <a:r>
              <a:rPr lang="en-US" b="1" dirty="0"/>
              <a:t>CONFIDENTIAL INFORMATION</a:t>
            </a:r>
          </a:p>
          <a:p>
            <a:pPr marL="0" indent="0">
              <a:buNone/>
            </a:pPr>
            <a:r>
              <a:rPr lang="en-US" dirty="0"/>
              <a:t>The following material is confidential information of Synopsys and is being disclosed to you pursuant to a non-disclosure agreement between you or your employer and Synopsys. The material being disclosed may only be used as permitted under such non-disclosure agreement. </a:t>
            </a:r>
          </a:p>
          <a:p>
            <a:pPr>
              <a:buNone/>
            </a:pPr>
            <a:r>
              <a:rPr lang="en-US" dirty="0"/>
              <a:t> </a:t>
            </a:r>
          </a:p>
          <a:p>
            <a:pPr>
              <a:buNone/>
            </a:pPr>
            <a:r>
              <a:rPr lang="en-US" b="1" dirty="0"/>
              <a:t>IMPORTANT NOTICE</a:t>
            </a:r>
          </a:p>
          <a:p>
            <a:pPr marL="0" indent="0">
              <a:buNone/>
            </a:pPr>
            <a:r>
              <a:rPr lang="en-US" dirty="0"/>
              <a:t>In the event information in this presentation reflects Synopsys’ future plans, such plans are as of the date of this presentation and are subject to change. Synopsys is not obligated to develop the products with the features and functionality discussed in these materials. In any event, Synopsys’ products may be offered and purchased only pursuant to an authorized quote and purchase order or a mutually agreed upon written contract. </a:t>
            </a:r>
          </a:p>
        </p:txBody>
      </p:sp>
    </p:spTree>
    <p:extLst>
      <p:ext uri="{BB962C8B-B14F-4D97-AF65-F5344CB8AC3E}">
        <p14:creationId xmlns:p14="http://schemas.microsoft.com/office/powerpoint/2010/main" val="3441615734"/>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3945">
          <p15:clr>
            <a:srgbClr val="5ACBF0"/>
          </p15:clr>
        </p15:guide>
        <p15:guide id="4" orient="horz" pos="372">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609600" y="68574"/>
            <a:ext cx="11582400" cy="1143000"/>
          </a:xfrm>
        </p:spPr>
        <p:txBody>
          <a:bodyPr/>
          <a:lstStyle/>
          <a:p>
            <a:r>
              <a:rPr lang="en-US" dirty="0"/>
              <a:t>Click to Add a Title</a:t>
            </a:r>
          </a:p>
        </p:txBody>
      </p:sp>
      <p:sp>
        <p:nvSpPr>
          <p:cNvPr id="3" name="Content Placeholder 2"/>
          <p:cNvSpPr>
            <a:spLocks noGrp="1"/>
          </p:cNvSpPr>
          <p:nvPr>
            <p:ph idx="1" hasCustomPrompt="1"/>
            <p:custDataLst>
              <p:tags r:id="rId2"/>
            </p:custDataLst>
          </p:nvPr>
        </p:nvSpPr>
        <p:spPr>
          <a:xfrm>
            <a:off x="609600" y="1414463"/>
            <a:ext cx="10972800" cy="4848225"/>
          </a:xfrm>
        </p:spPr>
        <p:txBody>
          <a:bodyPr vert="horz" lIns="91440" tIns="45720" rIns="91440" bIns="45720" rtlCol="0">
            <a:noAutofit/>
          </a:bodyPr>
          <a:lstStyle>
            <a:lvl1pPr>
              <a:defRPr baseline="0"/>
            </a:lvl1pPr>
            <a:lvl2pPr>
              <a:defRPr/>
            </a:lvl2pPr>
            <a:lvl3pPr>
              <a:defRPr/>
            </a:lvl3pPr>
            <a:lvl4pPr>
              <a:defRPr/>
            </a:lvl4pPr>
            <a:lvl5pPr>
              <a:defRPr/>
            </a:lvl5pPr>
            <a:lvl6pPr>
              <a:defRPr/>
            </a:lvl6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2" hasCustomPrompt="1"/>
            <p:custDataLst>
              <p:tags r:id="rId3"/>
            </p:custDataLst>
          </p:nvPr>
        </p:nvSpPr>
        <p:spPr>
          <a:xfrm>
            <a:off x="609600" y="838200"/>
            <a:ext cx="11582400"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3677102261"/>
      </p:ext>
    </p:extLst>
  </p:cSld>
  <p:clrMapOvr>
    <a:masterClrMapping/>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7">
          <p15:clr>
            <a:srgbClr val="5ACBF0"/>
          </p15:clr>
        </p15:guide>
        <p15:guide id="5" orient="horz" pos="52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48F746-CEB3-4F47-8DCC-9A7E1FDEAD0A}"/>
              </a:ext>
            </a:extLst>
          </p:cNvPr>
          <p:cNvPicPr>
            <a:picLocks noChangeAspect="1"/>
          </p:cNvPicPr>
          <p:nvPr>
            <p:custDataLst>
              <p:tags r:id="rId1"/>
            </p:custDataLst>
          </p:nvPr>
        </p:nvPicPr>
        <p:blipFill>
          <a:blip r:embed="rId5"/>
          <a:stretch>
            <a:fillRect/>
          </a:stretch>
        </p:blipFill>
        <p:spPr bwMode="invGray">
          <a:xfrm>
            <a:off x="-9" y="1215389"/>
            <a:ext cx="12192357" cy="1295438"/>
          </a:xfrm>
          <a:prstGeom prst="rect">
            <a:avLst/>
          </a:prstGeom>
        </p:spPr>
      </p:pic>
      <p:sp>
        <p:nvSpPr>
          <p:cNvPr id="2" name="Title 1"/>
          <p:cNvSpPr>
            <a:spLocks noGrp="1"/>
          </p:cNvSpPr>
          <p:nvPr>
            <p:ph type="title"/>
            <p:custDataLst>
              <p:tags r:id="rId2"/>
            </p:custDataLst>
          </p:nvPr>
        </p:nvSpPr>
        <p:spPr>
          <a:xfrm>
            <a:off x="609600" y="1295400"/>
            <a:ext cx="11582400" cy="1143000"/>
          </a:xfrm>
        </p:spPr>
        <p:txBody>
          <a:bodyPr/>
          <a:lstStyle>
            <a:lvl1pPr>
              <a:defRPr>
                <a:solidFill>
                  <a:srgbClr val="FFFFFF"/>
                </a:solidFill>
                <a:effectLst>
                  <a:outerShdw blurRad="38100" dist="38100" dir="2700000" algn="tl">
                    <a:srgbClr val="000000">
                      <a:alpha val="43137"/>
                    </a:srgbClr>
                  </a:outerShdw>
                </a:effectLst>
              </a:defRPr>
            </a:lvl1pPr>
          </a:lstStyle>
          <a:p>
            <a:r>
              <a:rPr lang="en-US"/>
              <a:t>Click to edit Master title style</a:t>
            </a:r>
            <a:endParaRPr lang="en-US" dirty="0"/>
          </a:p>
        </p:txBody>
      </p:sp>
      <p:sp>
        <p:nvSpPr>
          <p:cNvPr id="7" name="Text Placeholder 6"/>
          <p:cNvSpPr>
            <a:spLocks noGrp="1"/>
          </p:cNvSpPr>
          <p:nvPr>
            <p:ph type="body" sz="quarter" idx="10" hasCustomPrompt="1"/>
            <p:custDataLst>
              <p:tags r:id="rId3"/>
            </p:custDataLst>
          </p:nvPr>
        </p:nvSpPr>
        <p:spPr>
          <a:xfrm>
            <a:off x="1524000" y="2688610"/>
            <a:ext cx="10058400" cy="3559791"/>
          </a:xfrm>
        </p:spPr>
        <p:txBody>
          <a:bodyPr/>
          <a:lstStyle>
            <a:lvl1pPr>
              <a:spcBef>
                <a:spcPts val="1867"/>
              </a:spcBef>
              <a:spcAft>
                <a:spcPts val="0"/>
              </a:spcAft>
              <a:buFontTx/>
              <a:buNone/>
              <a:defRPr baseline="0"/>
            </a:lvl1pPr>
            <a:lvl2pPr>
              <a:buFontTx/>
              <a:buNone/>
              <a:defRPr/>
            </a:lvl2pPr>
            <a:lvl3pPr>
              <a:buFontTx/>
              <a:buNone/>
              <a:defRPr/>
            </a:lvl3pPr>
            <a:lvl4pPr>
              <a:buFontTx/>
              <a:buNone/>
              <a:defRPr/>
            </a:lvl4pPr>
            <a:lvl5pPr>
              <a:buFontTx/>
              <a:buNone/>
              <a:defRPr/>
            </a:lvl5pPr>
          </a:lstStyle>
          <a:p>
            <a:pPr lvl="0"/>
            <a:r>
              <a:rPr lang="en-US" dirty="0"/>
              <a:t>Click to add agenda topics --- no bullets here</a:t>
            </a:r>
          </a:p>
        </p:txBody>
      </p:sp>
    </p:spTree>
    <p:extLst>
      <p:ext uri="{BB962C8B-B14F-4D97-AF65-F5344CB8AC3E}">
        <p14:creationId xmlns:p14="http://schemas.microsoft.com/office/powerpoint/2010/main" val="2536410861"/>
      </p:ext>
    </p:extLst>
  </p:cSld>
  <p:clrMapOvr>
    <a:masterClrMapping/>
  </p:clrMapOvr>
  <p:extLst mod="1">
    <p:ext uri="{DCECCB84-F9BA-43D5-87BE-67443E8EF086}">
      <p15:sldGuideLst xmlns:p15="http://schemas.microsoft.com/office/powerpoint/2012/main">
        <p15:guide id="1" orient="horz" pos="1693">
          <p15:clr>
            <a:srgbClr val="5ACBF0"/>
          </p15:clr>
        </p15:guide>
        <p15:guide id="2" pos="960">
          <p15:clr>
            <a:srgbClr val="5ACBF0"/>
          </p15:clr>
        </p15:guide>
        <p15:guide id="3" pos="7296">
          <p15:clr>
            <a:srgbClr val="5ACBF0"/>
          </p15:clr>
        </p15:guide>
        <p15:guide id="4" orient="horz" pos="3945">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D20E43-B3EE-4B3C-8232-551DC61A70ED}"/>
              </a:ext>
            </a:extLst>
          </p:cNvPr>
          <p:cNvPicPr>
            <a:picLocks noChangeAspect="1"/>
          </p:cNvPicPr>
          <p:nvPr>
            <p:custDataLst>
              <p:tags r:id="rId1"/>
            </p:custDataLst>
          </p:nvPr>
        </p:nvPicPr>
        <p:blipFill>
          <a:blip r:embed="rId5"/>
          <a:stretch>
            <a:fillRect/>
          </a:stretch>
        </p:blipFill>
        <p:spPr bwMode="invGray">
          <a:xfrm>
            <a:off x="-1" y="2021760"/>
            <a:ext cx="12192005" cy="2540001"/>
          </a:xfrm>
          <a:prstGeom prst="rect">
            <a:avLst/>
          </a:prstGeom>
        </p:spPr>
      </p:pic>
      <p:sp>
        <p:nvSpPr>
          <p:cNvPr id="2" name="Title 1"/>
          <p:cNvSpPr>
            <a:spLocks noGrp="1"/>
          </p:cNvSpPr>
          <p:nvPr>
            <p:ph type="title" hasCustomPrompt="1"/>
            <p:custDataLst>
              <p:tags r:id="rId2"/>
            </p:custDataLst>
          </p:nvPr>
        </p:nvSpPr>
        <p:spPr>
          <a:xfrm>
            <a:off x="609601" y="2010333"/>
            <a:ext cx="10384465" cy="1253863"/>
          </a:xfrm>
        </p:spPr>
        <p:txBody>
          <a:bodyPr anchor="b">
            <a:normAutofit/>
          </a:bodyPr>
          <a:lstStyle>
            <a:lvl1pPr>
              <a:defRPr sz="3400">
                <a:solidFill>
                  <a:srgbClr val="FFFFFF"/>
                </a:solidFill>
                <a:effectLst>
                  <a:outerShdw blurRad="38100" dist="38100" dir="2700000" algn="tl">
                    <a:srgbClr val="000000">
                      <a:alpha val="43137"/>
                    </a:srgbClr>
                  </a:outerShdw>
                </a:effectLst>
              </a:defRPr>
            </a:lvl1pPr>
          </a:lstStyle>
          <a:p>
            <a:r>
              <a:rPr lang="en-US" dirty="0"/>
              <a:t>Click to Add a Title – Transition Slide</a:t>
            </a:r>
          </a:p>
        </p:txBody>
      </p:sp>
      <p:sp>
        <p:nvSpPr>
          <p:cNvPr id="3" name="Text Placeholder 2"/>
          <p:cNvSpPr>
            <a:spLocks noGrp="1"/>
          </p:cNvSpPr>
          <p:nvPr>
            <p:ph type="body" idx="1"/>
            <p:custDataLst>
              <p:tags r:id="rId3"/>
            </p:custDataLst>
          </p:nvPr>
        </p:nvSpPr>
        <p:spPr>
          <a:xfrm>
            <a:off x="609601" y="3430818"/>
            <a:ext cx="10384465" cy="1119515"/>
          </a:xfrm>
        </p:spPr>
        <p:txBody>
          <a:bodyPr/>
          <a:lstStyle>
            <a:lvl1pPr marL="0" indent="0">
              <a:buNone/>
              <a:defRPr sz="2400" i="1">
                <a:solidFill>
                  <a:srgbClr val="FFFFF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588114851"/>
      </p:ext>
    </p:extLst>
  </p:cSld>
  <p:clrMapOvr>
    <a:masterClrMapping/>
  </p:clrMapOvr>
  <p:extLst mod="1">
    <p:ext uri="{DCECCB84-F9BA-43D5-87BE-67443E8EF086}">
      <p15:sldGuideLst xmlns:p15="http://schemas.microsoft.com/office/powerpoint/2012/main">
        <p15:guide id="1" pos="384">
          <p15:clr>
            <a:srgbClr val="5ACBF0"/>
          </p15:clr>
        </p15:guide>
        <p15:guide id="2" pos="693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Sub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p:txBody>
          <a:bodyPr/>
          <a:lstStyle/>
          <a:p>
            <a:r>
              <a:rPr lang="en-US" dirty="0"/>
              <a:t>Click to Add a Title</a:t>
            </a:r>
          </a:p>
        </p:txBody>
      </p:sp>
      <p:sp>
        <p:nvSpPr>
          <p:cNvPr id="3" name="Content Placeholder 2"/>
          <p:cNvSpPr>
            <a:spLocks noGrp="1"/>
          </p:cNvSpPr>
          <p:nvPr>
            <p:ph sz="half" idx="1" hasCustomPrompt="1"/>
            <p:custDataLst>
              <p:tags r:id="rId2"/>
            </p:custDataLst>
          </p:nvPr>
        </p:nvSpPr>
        <p:spPr>
          <a:xfrm>
            <a:off x="609600" y="1414463"/>
            <a:ext cx="5384800" cy="4848225"/>
          </a:xfrm>
        </p:spPr>
        <p:txBody>
          <a:bodyPr vert="horz" lIns="91440" tIns="45720" rIns="91440" bIns="45720" rtlCol="0">
            <a:noAutofit/>
          </a:bodyPr>
          <a:lstStyle>
            <a:lvl1pPr>
              <a:defRPr/>
            </a:lvl1pPr>
            <a:lvl2pPr>
              <a:defRPr/>
            </a:lvl2pPr>
            <a:lvl3pPr>
              <a:defRPr/>
            </a:lvl3pPr>
            <a:lvl4pPr>
              <a:defRPr/>
            </a:lvl4pPr>
            <a:lvl5pPr>
              <a:defRPr/>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custDataLst>
              <p:tags r:id="rId3"/>
            </p:custDataLst>
          </p:nvPr>
        </p:nvSpPr>
        <p:spPr>
          <a:xfrm>
            <a:off x="6197600" y="1414463"/>
            <a:ext cx="5384800" cy="4848225"/>
          </a:xfrm>
        </p:spPr>
        <p:txBody>
          <a:bodyPr vert="horz" lIns="91440" tIns="45720" rIns="91440" bIns="45720" rtlCol="0">
            <a:noAutofit/>
          </a:bodyPr>
          <a:lstStyle>
            <a:lvl1pPr>
              <a:defRPr/>
            </a:lvl1pPr>
            <a:lvl2pPr>
              <a:defRPr/>
            </a:lvl2pPr>
            <a:lvl3pPr>
              <a:defRPr/>
            </a:lvl3pPr>
            <a:lvl4pPr>
              <a:defRPr baseline="0"/>
            </a:lvl4pPr>
            <a:lvl5pPr>
              <a:defRPr baseline="0"/>
            </a:lvl5pPr>
          </a:lstStyle>
          <a:p>
            <a:pPr lvl="0"/>
            <a:r>
              <a:rPr lang="en-US" dirty="0"/>
              <a:t>Click to add text or choose an icon below to insert other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6"/>
          <p:cNvSpPr>
            <a:spLocks noGrp="1"/>
          </p:cNvSpPr>
          <p:nvPr>
            <p:ph type="body" sz="quarter" idx="12" hasCustomPrompt="1"/>
            <p:custDataLst>
              <p:tags r:id="rId4"/>
            </p:custDataLst>
          </p:nvPr>
        </p:nvSpPr>
        <p:spPr>
          <a:xfrm>
            <a:off x="609600" y="838200"/>
            <a:ext cx="11582400" cy="457200"/>
          </a:xfrm>
        </p:spPr>
        <p:txBody>
          <a:bodyPr/>
          <a:lstStyle>
            <a:lvl1pPr marL="0" indent="0">
              <a:buNone/>
              <a:defRPr sz="2000" i="1"/>
            </a:lvl1pPr>
          </a:lstStyle>
          <a:p>
            <a:pPr lvl="0"/>
            <a:r>
              <a:rPr lang="en-US" dirty="0"/>
              <a:t>Click to Add a Subtitle</a:t>
            </a:r>
          </a:p>
        </p:txBody>
      </p:sp>
    </p:spTree>
    <p:extLst>
      <p:ext uri="{BB962C8B-B14F-4D97-AF65-F5344CB8AC3E}">
        <p14:creationId xmlns:p14="http://schemas.microsoft.com/office/powerpoint/2010/main" val="2578785073"/>
      </p:ext>
    </p:extLst>
  </p:cSld>
  <p:clrMapOvr>
    <a:overrideClrMapping bg1="lt1" tx1="dk1" bg2="lt2" tx2="dk2" accent1="accent1" accent2="accent2" accent3="accent3" accent4="accent4" accent5="accent5" accent6="accent6" hlink="hlink" folHlink="folHlink"/>
  </p:clrMapOvr>
  <p:extLst mod="1">
    <p:ext uri="{DCECCB84-F9BA-43D5-87BE-67443E8EF086}">
      <p15:sldGuideLst xmlns:p15="http://schemas.microsoft.com/office/powerpoint/2012/main">
        <p15:guide id="1" pos="384">
          <p15:clr>
            <a:srgbClr val="5ACBF0"/>
          </p15:clr>
        </p15:guide>
        <p15:guide id="2" pos="7296">
          <p15:clr>
            <a:srgbClr val="5ACBF0"/>
          </p15:clr>
        </p15:guide>
        <p15:guide id="3" orient="horz" pos="888">
          <p15:clr>
            <a:srgbClr val="5ACBF0"/>
          </p15:clr>
        </p15:guide>
        <p15:guide id="4" orient="horz" pos="3945">
          <p15:clr>
            <a:srgbClr val="5ACBF0"/>
          </p15:clr>
        </p15:guide>
        <p15:guide id="5" orient="horz" pos="52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864204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4.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1.xml"/><Relationship Id="rId28" Type="http://schemas.openxmlformats.org/officeDocument/2006/relationships/tags" Target="../tags/tag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 Id="rId27" Type="http://schemas.openxmlformats.org/officeDocument/2006/relationships/tags" Target="../tags/tag5.xml"/><Relationship Id="rId30" Type="http://schemas.openxmlformats.org/officeDocument/2006/relationships/tags" Target="../tags/tag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custDataLst>
              <p:tags r:id="rId23"/>
            </p:custDataLst>
          </p:nvPr>
        </p:nvSpPr>
        <p:spPr>
          <a:xfrm>
            <a:off x="609600" y="68574"/>
            <a:ext cx="11581896"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custDataLst>
              <p:tags r:id="rId24"/>
            </p:custDataLst>
          </p:nvPr>
        </p:nvSpPr>
        <p:spPr>
          <a:xfrm>
            <a:off x="609600" y="1414463"/>
            <a:ext cx="10972800" cy="4848225"/>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pic>
        <p:nvPicPr>
          <p:cNvPr id="7" name="Picture 6"/>
          <p:cNvPicPr>
            <a:picLocks noChangeAspect="1"/>
          </p:cNvPicPr>
          <p:nvPr>
            <p:custDataLst>
              <p:tags r:id="rId25"/>
            </p:custDataLst>
          </p:nvPr>
        </p:nvPicPr>
        <p:blipFill>
          <a:blip r:embed="rId32"/>
          <a:stretch>
            <a:fillRect/>
          </a:stretch>
        </p:blipFill>
        <p:spPr>
          <a:xfrm>
            <a:off x="11101153" y="6542971"/>
            <a:ext cx="881902" cy="217536"/>
          </a:xfrm>
          <a:prstGeom prst="rect">
            <a:avLst/>
          </a:prstGeom>
        </p:spPr>
      </p:pic>
      <p:sp>
        <p:nvSpPr>
          <p:cNvPr id="8" name="TextBox 7"/>
          <p:cNvSpPr txBox="1"/>
          <p:nvPr>
            <p:custDataLst>
              <p:tags r:id="rId26"/>
            </p:custDataLst>
          </p:nvPr>
        </p:nvSpPr>
        <p:spPr>
          <a:xfrm>
            <a:off x="163812" y="6516189"/>
            <a:ext cx="3759200" cy="230832"/>
          </a:xfrm>
          <a:prstGeom prst="rect">
            <a:avLst/>
          </a:prstGeom>
          <a:noFill/>
        </p:spPr>
        <p:txBody>
          <a:bodyPr wrap="square" rtlCol="0">
            <a:spAutoFit/>
          </a:bodyPr>
          <a:lstStyle/>
          <a:p>
            <a:r>
              <a:rPr lang="en-US" sz="900" dirty="0">
                <a:solidFill>
                  <a:schemeClr val="tx1">
                    <a:lumMod val="50000"/>
                    <a:lumOff val="50000"/>
                  </a:schemeClr>
                </a:solidFill>
              </a:rPr>
              <a:t>© 2018 Synopsys, Inc. </a:t>
            </a:r>
          </a:p>
        </p:txBody>
      </p:sp>
      <p:sp>
        <p:nvSpPr>
          <p:cNvPr id="9" name="TextBox 8"/>
          <p:cNvSpPr txBox="1"/>
          <p:nvPr>
            <p:custDataLst>
              <p:tags r:id="rId27"/>
            </p:custDataLst>
          </p:nvPr>
        </p:nvSpPr>
        <p:spPr>
          <a:xfrm>
            <a:off x="1157671" y="6516189"/>
            <a:ext cx="853440" cy="230832"/>
          </a:xfrm>
          <a:prstGeom prst="rect">
            <a:avLst/>
          </a:prstGeom>
          <a:noFill/>
        </p:spPr>
        <p:txBody>
          <a:bodyPr wrap="square" rtlCol="0">
            <a:spAutoFit/>
          </a:bodyPr>
          <a:lstStyle/>
          <a:p>
            <a:pPr algn="ctr"/>
            <a:fld id="{CAE2347F-76BC-4690-80B5-B24BA0EA7B0A}" type="slidenum">
              <a:rPr lang="en-US" sz="900" dirty="0">
                <a:solidFill>
                  <a:schemeClr val="tx1">
                    <a:lumMod val="50000"/>
                    <a:lumOff val="50000"/>
                  </a:schemeClr>
                </a:solidFill>
              </a:rPr>
              <a:pPr algn="ctr"/>
              <a:t>‹#›</a:t>
            </a:fld>
            <a:endParaRPr lang="en-US" sz="900" dirty="0">
              <a:solidFill>
                <a:schemeClr val="tx1">
                  <a:lumMod val="50000"/>
                  <a:lumOff val="50000"/>
                </a:schemeClr>
              </a:solidFill>
            </a:endParaRPr>
          </a:p>
        </p:txBody>
      </p:sp>
      <p:sp>
        <p:nvSpPr>
          <p:cNvPr id="10" name="TaggedShape" hidden="1"/>
          <p:cNvSpPr/>
          <p:nvPr>
            <p:custDataLst>
              <p:tags r:id="rId28"/>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4" name="TaggedShape" hidden="1"/>
          <p:cNvSpPr/>
          <p:nvPr>
            <p:custDataLst>
              <p:tags r:id="rId29"/>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5" name="TaggedShape" hidden="1"/>
          <p:cNvSpPr/>
          <p:nvPr>
            <p:custDataLst>
              <p:tags r:id="rId30"/>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6" name="TaggedShape" hidden="1"/>
          <p:cNvSpPr/>
          <p:nvPr>
            <p:custDataLst>
              <p:tags r:id="rId31"/>
            </p:custDataLst>
          </p:nvPr>
        </p:nvSpPr>
        <p:spPr>
          <a:xfrm>
            <a:off x="0" y="0"/>
            <a:ext cx="12700" cy="12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532280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164592" indent="-164592" algn="l" defTabSz="914400" rtl="0" eaLnBrk="1" latinLnBrk="0" hangingPunct="1">
        <a:lnSpc>
          <a:spcPct val="100000"/>
        </a:lnSpc>
        <a:spcBef>
          <a:spcPts val="600"/>
        </a:spcBef>
        <a:buClr>
          <a:schemeClr val="tx1"/>
        </a:buClr>
        <a:buFont typeface="Arial" panose="020B0604020202020204" pitchFamily="34" charset="0"/>
        <a:buChar char="•"/>
        <a:defRPr sz="2000" kern="1200">
          <a:solidFill>
            <a:schemeClr val="tx1"/>
          </a:solidFill>
          <a:latin typeface="+mn-lt"/>
          <a:ea typeface="+mn-ea"/>
          <a:cs typeface="+mn-cs"/>
        </a:defRPr>
      </a:lvl1pPr>
      <a:lvl2pPr marL="457200" indent="-164592" algn="l" defTabSz="914400" rtl="0" eaLnBrk="1" latinLnBrk="0" hangingPunct="1">
        <a:lnSpc>
          <a:spcPct val="100000"/>
        </a:lnSpc>
        <a:spcBef>
          <a:spcPts val="600"/>
        </a:spcBef>
        <a:buClr>
          <a:schemeClr val="tx1"/>
        </a:buClr>
        <a:buFont typeface="Arial" panose="020B0604020202020204" pitchFamily="34" charset="0"/>
        <a:buChar char="–"/>
        <a:defRPr sz="1800" kern="1200">
          <a:solidFill>
            <a:schemeClr val="tx1"/>
          </a:solidFill>
          <a:latin typeface="+mn-lt"/>
          <a:ea typeface="+mn-ea"/>
          <a:cs typeface="+mn-cs"/>
        </a:defRPr>
      </a:lvl2pPr>
      <a:lvl3pPr marL="740664" indent="-164592"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3pPr>
      <a:lvl4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4pPr>
      <a:lvl5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5pPr>
      <a:lvl6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6pPr>
      <a:lvl7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7pPr>
      <a:lvl8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8pPr>
      <a:lvl9pPr marL="1033272" indent="-164592" algn="l" defTabSz="914400" rtl="0" eaLnBrk="1" latinLnBrk="0" hangingPunct="1">
        <a:lnSpc>
          <a:spcPct val="100000"/>
        </a:lnSpc>
        <a:spcBef>
          <a:spcPts val="336"/>
        </a:spcBef>
        <a:buClr>
          <a:schemeClr val="tx1"/>
        </a:buClr>
        <a:buFont typeface="Arial" panose="020B0604020202020204"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A4A3A4"/>
          </p15:clr>
        </p15:guide>
        <p15:guide id="3" pos="3840">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ARC </a:t>
            </a:r>
            <a:r>
              <a:rPr lang="en-US" altLang="zh-CN" dirty="0"/>
              <a:t>EM Starter Kit (v2.2) Introduction</a:t>
            </a:r>
            <a:endParaRPr lang="en-US" dirty="0"/>
          </a:p>
        </p:txBody>
      </p:sp>
    </p:spTree>
    <p:extLst>
      <p:ext uri="{BB962C8B-B14F-4D97-AF65-F5344CB8AC3E}">
        <p14:creationId xmlns:p14="http://schemas.microsoft.com/office/powerpoint/2010/main" val="2425863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Peripheral-GPIO</a:t>
            </a:r>
            <a:endParaRPr lang="en-US" dirty="0"/>
          </a:p>
        </p:txBody>
      </p:sp>
      <p:sp>
        <p:nvSpPr>
          <p:cNvPr id="3" name="Content Placeholder 2"/>
          <p:cNvSpPr>
            <a:spLocks noGrp="1"/>
          </p:cNvSpPr>
          <p:nvPr>
            <p:ph idx="1"/>
          </p:nvPr>
        </p:nvSpPr>
        <p:spPr/>
        <p:txBody>
          <a:bodyPr/>
          <a:lstStyle/>
          <a:p>
            <a:r>
              <a:rPr lang="en-US" sz="2400" dirty="0"/>
              <a:t>This IP controls push buttons, LEDs, DIP switches and provides the GPIO functionality of the </a:t>
            </a:r>
            <a:r>
              <a:rPr lang="en-US" sz="2400" dirty="0" err="1"/>
              <a:t>Pmod</a:t>
            </a:r>
            <a:r>
              <a:rPr lang="en-US" sz="2400" dirty="0"/>
              <a:t> connectors. GPIO have the following 4 ports</a:t>
            </a:r>
          </a:p>
          <a:p>
            <a:pPr lvl="1"/>
            <a:r>
              <a:rPr lang="en-US" dirty="0"/>
              <a:t>Port A width is 32 bits</a:t>
            </a:r>
          </a:p>
          <a:p>
            <a:pPr lvl="1"/>
            <a:r>
              <a:rPr lang="en-US" dirty="0"/>
              <a:t>Port B width is 9 bits</a:t>
            </a:r>
          </a:p>
          <a:p>
            <a:pPr lvl="1"/>
            <a:r>
              <a:rPr lang="en-US" dirty="0"/>
              <a:t>Port C width is 32 bits</a:t>
            </a:r>
          </a:p>
          <a:p>
            <a:pPr lvl="1"/>
            <a:r>
              <a:rPr lang="en-US" dirty="0"/>
              <a:t>Port D width is 12 bits</a:t>
            </a:r>
          </a:p>
          <a:p>
            <a:r>
              <a:rPr lang="en-US" sz="2400" dirty="0"/>
              <a:t>Port A includes </a:t>
            </a:r>
            <a:r>
              <a:rPr lang="en-US" sz="2400" dirty="0" err="1"/>
              <a:t>debounce</a:t>
            </a:r>
            <a:r>
              <a:rPr lang="en-US" sz="2400" dirty="0"/>
              <a:t> logic and supports interrupt processing. It generates a single, combined interrupt connected to the ARC EM interrupt controller port irq_22</a:t>
            </a:r>
          </a:p>
        </p:txBody>
      </p:sp>
    </p:spTree>
    <p:extLst>
      <p:ext uri="{BB962C8B-B14F-4D97-AF65-F5344CB8AC3E}">
        <p14:creationId xmlns:p14="http://schemas.microsoft.com/office/powerpoint/2010/main" val="3366237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Peripheral-UART</a:t>
            </a:r>
            <a:endParaRPr lang="en-US" dirty="0"/>
          </a:p>
        </p:txBody>
      </p:sp>
      <p:sp>
        <p:nvSpPr>
          <p:cNvPr id="3" name="Content Placeholder 2"/>
          <p:cNvSpPr>
            <a:spLocks noGrp="1"/>
          </p:cNvSpPr>
          <p:nvPr>
            <p:ph idx="1"/>
          </p:nvPr>
        </p:nvSpPr>
        <p:spPr/>
        <p:txBody>
          <a:bodyPr/>
          <a:lstStyle/>
          <a:p>
            <a:r>
              <a:rPr lang="en-US" sz="2400" dirty="0"/>
              <a:t>FPGA design includes three separate ports</a:t>
            </a:r>
          </a:p>
          <a:p>
            <a:pPr lvl="1"/>
            <a:r>
              <a:rPr lang="en-US" sz="1400" dirty="0"/>
              <a:t>UART0 is connected to the external interfaces via pin-sharing logic. It can optionally be accessed at the Pmod1 connector</a:t>
            </a:r>
          </a:p>
          <a:p>
            <a:pPr lvl="1"/>
            <a:r>
              <a:rPr lang="en-US" sz="1400" dirty="0"/>
              <a:t>UART1 is internally connected to an on-board UART-to-USB converter and used as default console for demo applications</a:t>
            </a:r>
          </a:p>
          <a:p>
            <a:pPr lvl="1"/>
            <a:r>
              <a:rPr lang="en-US" sz="1400" dirty="0"/>
              <a:t>UART2 is connected to the external interfaces via pin-sharing logic. It can optionally be accessed at the Pmod5 connector</a:t>
            </a:r>
          </a:p>
          <a:p>
            <a:pPr marL="288925" lvl="1" indent="0">
              <a:buNone/>
            </a:pPr>
            <a:endParaRPr lang="en-US" dirty="0"/>
          </a:p>
        </p:txBody>
      </p:sp>
      <p:grpSp>
        <p:nvGrpSpPr>
          <p:cNvPr id="30" name="Group 29"/>
          <p:cNvGrpSpPr/>
          <p:nvPr/>
        </p:nvGrpSpPr>
        <p:grpSpPr>
          <a:xfrm>
            <a:off x="2480569" y="3087949"/>
            <a:ext cx="4419600" cy="2971800"/>
            <a:chOff x="381000" y="3352800"/>
            <a:chExt cx="4419600" cy="2971800"/>
          </a:xfrm>
        </p:grpSpPr>
        <p:sp>
          <p:nvSpPr>
            <p:cNvPr id="4" name="Rectangle 3"/>
            <p:cNvSpPr/>
            <p:nvPr/>
          </p:nvSpPr>
          <p:spPr bwMode="auto">
            <a:xfrm>
              <a:off x="1524000" y="3352800"/>
              <a:ext cx="990600" cy="2971800"/>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endParaRPr lang="en-US">
                <a:latin typeface="Arial" charset="0"/>
                <a:cs typeface="Arial" charset="0"/>
              </a:endParaRPr>
            </a:p>
          </p:txBody>
        </p:sp>
        <p:sp>
          <p:nvSpPr>
            <p:cNvPr id="5" name="Rectangle 4"/>
            <p:cNvSpPr/>
            <p:nvPr/>
          </p:nvSpPr>
          <p:spPr bwMode="auto">
            <a:xfrm>
              <a:off x="1600200" y="3505200"/>
              <a:ext cx="8382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r>
                <a:rPr lang="en-US" sz="900" dirty="0">
                  <a:solidFill>
                    <a:schemeClr val="bg1"/>
                  </a:solidFill>
                  <a:latin typeface="Arial" charset="0"/>
                  <a:cs typeface="Arial" charset="0"/>
                </a:rPr>
                <a:t>DW UART 0</a:t>
              </a:r>
            </a:p>
          </p:txBody>
        </p:sp>
        <p:sp>
          <p:nvSpPr>
            <p:cNvPr id="7" name="Rectangle 6"/>
            <p:cNvSpPr/>
            <p:nvPr/>
          </p:nvSpPr>
          <p:spPr bwMode="auto">
            <a:xfrm>
              <a:off x="1600200" y="4495800"/>
              <a:ext cx="8382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US" sz="900" dirty="0">
                  <a:solidFill>
                    <a:schemeClr val="bg1"/>
                  </a:solidFill>
                </a:rPr>
                <a:t>DW UART 2</a:t>
              </a:r>
            </a:p>
          </p:txBody>
        </p:sp>
        <p:sp>
          <p:nvSpPr>
            <p:cNvPr id="8" name="Rectangle 7"/>
            <p:cNvSpPr/>
            <p:nvPr/>
          </p:nvSpPr>
          <p:spPr bwMode="auto">
            <a:xfrm>
              <a:off x="381000" y="4572000"/>
              <a:ext cx="838200" cy="5857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ARC</a:t>
              </a:r>
            </a:p>
            <a:p>
              <a:pPr algn="ctr"/>
              <a:r>
                <a:rPr lang="en-US" sz="900" dirty="0">
                  <a:solidFill>
                    <a:schemeClr val="bg1"/>
                  </a:solidFill>
                </a:rPr>
                <a:t>core</a:t>
              </a:r>
            </a:p>
          </p:txBody>
        </p:sp>
        <p:sp>
          <p:nvSpPr>
            <p:cNvPr id="10" name="Rectangle 9"/>
            <p:cNvSpPr/>
            <p:nvPr/>
          </p:nvSpPr>
          <p:spPr bwMode="auto">
            <a:xfrm>
              <a:off x="4191000" y="3505199"/>
              <a:ext cx="6096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r>
                <a:rPr lang="en-US" sz="900" dirty="0">
                  <a:solidFill>
                    <a:schemeClr val="bg1"/>
                  </a:solidFill>
                  <a:latin typeface="Arial" charset="0"/>
                  <a:cs typeface="Arial" charset="0"/>
                </a:rPr>
                <a:t>Pmod1</a:t>
              </a:r>
            </a:p>
          </p:txBody>
        </p:sp>
        <p:sp>
          <p:nvSpPr>
            <p:cNvPr id="11" name="Rectangle 10"/>
            <p:cNvSpPr/>
            <p:nvPr/>
          </p:nvSpPr>
          <p:spPr bwMode="auto">
            <a:xfrm>
              <a:off x="4191000" y="5610225"/>
              <a:ext cx="6096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r>
                <a:rPr lang="en-US" sz="900" dirty="0">
                  <a:solidFill>
                    <a:schemeClr val="bg1"/>
                  </a:solidFill>
                </a:rPr>
                <a:t>USB</a:t>
              </a:r>
            </a:p>
            <a:p>
              <a:pPr algn="ctr" defTabSz="914400" fontAlgn="base">
                <a:spcBef>
                  <a:spcPct val="0"/>
                </a:spcBef>
                <a:spcAft>
                  <a:spcPct val="0"/>
                </a:spcAft>
              </a:pPr>
              <a:r>
                <a:rPr lang="en-US" sz="900" dirty="0">
                  <a:solidFill>
                    <a:schemeClr val="bg1"/>
                  </a:solidFill>
                </a:rPr>
                <a:t>UART</a:t>
              </a:r>
              <a:endParaRPr lang="en-US" sz="900" dirty="0">
                <a:solidFill>
                  <a:schemeClr val="bg1"/>
                </a:solidFill>
                <a:latin typeface="Arial" charset="0"/>
                <a:cs typeface="Arial" charset="0"/>
              </a:endParaRPr>
            </a:p>
          </p:txBody>
        </p:sp>
        <p:cxnSp>
          <p:nvCxnSpPr>
            <p:cNvPr id="12" name="Straight Arrow Connector 11"/>
            <p:cNvCxnSpPr/>
            <p:nvPr/>
          </p:nvCxnSpPr>
          <p:spPr bwMode="auto">
            <a:xfrm flipH="1">
              <a:off x="1219200" y="4876800"/>
              <a:ext cx="3048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4" name="Straight Arrow Connector 13"/>
            <p:cNvCxnSpPr/>
            <p:nvPr/>
          </p:nvCxnSpPr>
          <p:spPr bwMode="auto">
            <a:xfrm flipH="1">
              <a:off x="3657600" y="3657600"/>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6" name="Straight Arrow Connector 15"/>
            <p:cNvCxnSpPr/>
            <p:nvPr/>
          </p:nvCxnSpPr>
          <p:spPr bwMode="auto">
            <a:xfrm>
              <a:off x="2514600" y="3657600"/>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8" name="Straight Arrow Connector 17"/>
            <p:cNvCxnSpPr/>
            <p:nvPr/>
          </p:nvCxnSpPr>
          <p:spPr bwMode="auto">
            <a:xfrm>
              <a:off x="2514600" y="5762626"/>
              <a:ext cx="1676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0" name="Straight Arrow Connector 19"/>
            <p:cNvCxnSpPr/>
            <p:nvPr/>
          </p:nvCxnSpPr>
          <p:spPr bwMode="auto">
            <a:xfrm flipH="1">
              <a:off x="3657600" y="3810000"/>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1" name="Straight Arrow Connector 20"/>
            <p:cNvCxnSpPr/>
            <p:nvPr/>
          </p:nvCxnSpPr>
          <p:spPr bwMode="auto">
            <a:xfrm flipH="1">
              <a:off x="3657600" y="3962400"/>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2" name="Straight Arrow Connector 21"/>
            <p:cNvCxnSpPr/>
            <p:nvPr/>
          </p:nvCxnSpPr>
          <p:spPr bwMode="auto">
            <a:xfrm flipH="1">
              <a:off x="3657600" y="4114800"/>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3" name="Straight Arrow Connector 22"/>
            <p:cNvCxnSpPr/>
            <p:nvPr/>
          </p:nvCxnSpPr>
          <p:spPr bwMode="auto">
            <a:xfrm>
              <a:off x="2514600" y="3962400"/>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Straight Arrow Connector 23"/>
            <p:cNvCxnSpPr/>
            <p:nvPr/>
          </p:nvCxnSpPr>
          <p:spPr bwMode="auto">
            <a:xfrm flipH="1">
              <a:off x="2514600" y="4114800"/>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5" name="Straight Arrow Connector 24"/>
            <p:cNvCxnSpPr/>
            <p:nvPr/>
          </p:nvCxnSpPr>
          <p:spPr bwMode="auto">
            <a:xfrm flipH="1">
              <a:off x="2514600" y="3810000"/>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2514600" y="6067426"/>
              <a:ext cx="1676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7" name="Straight Arrow Connector 26"/>
            <p:cNvCxnSpPr/>
            <p:nvPr/>
          </p:nvCxnSpPr>
          <p:spPr bwMode="auto">
            <a:xfrm flipH="1">
              <a:off x="2514600" y="6219826"/>
              <a:ext cx="1676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flipH="1">
              <a:off x="2514600" y="5915026"/>
              <a:ext cx="1676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9" name="Rectangle 28"/>
            <p:cNvSpPr/>
            <p:nvPr/>
          </p:nvSpPr>
          <p:spPr>
            <a:xfrm>
              <a:off x="2590800" y="5745957"/>
              <a:ext cx="389850" cy="215444"/>
            </a:xfrm>
            <a:prstGeom prst="rect">
              <a:avLst/>
            </a:prstGeom>
          </p:spPr>
          <p:txBody>
            <a:bodyPr wrap="none">
              <a:spAutoFit/>
            </a:bodyPr>
            <a:lstStyle/>
            <a:p>
              <a:pPr lvl="0"/>
              <a:r>
                <a:rPr lang="en-US" sz="800" dirty="0">
                  <a:solidFill>
                    <a:srgbClr val="000000"/>
                  </a:solidFill>
                </a:rPr>
                <a:t>CTS</a:t>
              </a:r>
            </a:p>
          </p:txBody>
        </p:sp>
        <p:sp>
          <p:nvSpPr>
            <p:cNvPr id="31" name="Rectangle 30"/>
            <p:cNvSpPr/>
            <p:nvPr/>
          </p:nvSpPr>
          <p:spPr>
            <a:xfrm>
              <a:off x="2590800" y="5610226"/>
              <a:ext cx="389850" cy="215444"/>
            </a:xfrm>
            <a:prstGeom prst="rect">
              <a:avLst/>
            </a:prstGeom>
          </p:spPr>
          <p:txBody>
            <a:bodyPr wrap="none">
              <a:spAutoFit/>
            </a:bodyPr>
            <a:lstStyle/>
            <a:p>
              <a:pPr lvl="0"/>
              <a:r>
                <a:rPr lang="en-US" sz="800" dirty="0">
                  <a:solidFill>
                    <a:srgbClr val="000000"/>
                  </a:solidFill>
                </a:rPr>
                <a:t>RTS</a:t>
              </a:r>
            </a:p>
          </p:txBody>
        </p:sp>
        <p:sp>
          <p:nvSpPr>
            <p:cNvPr id="32" name="Rectangle 31"/>
            <p:cNvSpPr/>
            <p:nvPr/>
          </p:nvSpPr>
          <p:spPr>
            <a:xfrm>
              <a:off x="2590800" y="6050757"/>
              <a:ext cx="401072" cy="215444"/>
            </a:xfrm>
            <a:prstGeom prst="rect">
              <a:avLst/>
            </a:prstGeom>
          </p:spPr>
          <p:txBody>
            <a:bodyPr wrap="none">
              <a:spAutoFit/>
            </a:bodyPr>
            <a:lstStyle/>
            <a:p>
              <a:pPr lvl="0"/>
              <a:r>
                <a:rPr lang="en-US" sz="800" dirty="0">
                  <a:solidFill>
                    <a:srgbClr val="000000"/>
                  </a:solidFill>
                </a:rPr>
                <a:t>RXD</a:t>
              </a:r>
            </a:p>
          </p:txBody>
        </p:sp>
        <p:sp>
          <p:nvSpPr>
            <p:cNvPr id="33" name="Rectangle 32"/>
            <p:cNvSpPr/>
            <p:nvPr/>
          </p:nvSpPr>
          <p:spPr>
            <a:xfrm>
              <a:off x="2581950" y="5915026"/>
              <a:ext cx="389850" cy="215444"/>
            </a:xfrm>
            <a:prstGeom prst="rect">
              <a:avLst/>
            </a:prstGeom>
          </p:spPr>
          <p:txBody>
            <a:bodyPr wrap="none">
              <a:spAutoFit/>
            </a:bodyPr>
            <a:lstStyle/>
            <a:p>
              <a:pPr lvl="0"/>
              <a:r>
                <a:rPr lang="en-US" sz="800" dirty="0">
                  <a:solidFill>
                    <a:srgbClr val="000000"/>
                  </a:solidFill>
                </a:rPr>
                <a:t>TXD</a:t>
              </a:r>
            </a:p>
          </p:txBody>
        </p:sp>
        <p:sp>
          <p:nvSpPr>
            <p:cNvPr id="34" name="Rectangle 33"/>
            <p:cNvSpPr/>
            <p:nvPr/>
          </p:nvSpPr>
          <p:spPr>
            <a:xfrm>
              <a:off x="2514600" y="3640931"/>
              <a:ext cx="389850" cy="215444"/>
            </a:xfrm>
            <a:prstGeom prst="rect">
              <a:avLst/>
            </a:prstGeom>
          </p:spPr>
          <p:txBody>
            <a:bodyPr wrap="none">
              <a:spAutoFit/>
            </a:bodyPr>
            <a:lstStyle/>
            <a:p>
              <a:pPr lvl="0"/>
              <a:r>
                <a:rPr lang="en-US" sz="800" dirty="0">
                  <a:solidFill>
                    <a:srgbClr val="000000"/>
                  </a:solidFill>
                </a:rPr>
                <a:t>CTS</a:t>
              </a:r>
            </a:p>
          </p:txBody>
        </p:sp>
        <p:sp>
          <p:nvSpPr>
            <p:cNvPr id="35" name="Rectangle 34"/>
            <p:cNvSpPr/>
            <p:nvPr/>
          </p:nvSpPr>
          <p:spPr>
            <a:xfrm>
              <a:off x="2514600" y="3505200"/>
              <a:ext cx="389850" cy="215444"/>
            </a:xfrm>
            <a:prstGeom prst="rect">
              <a:avLst/>
            </a:prstGeom>
          </p:spPr>
          <p:txBody>
            <a:bodyPr wrap="none">
              <a:spAutoFit/>
            </a:bodyPr>
            <a:lstStyle/>
            <a:p>
              <a:pPr lvl="0"/>
              <a:r>
                <a:rPr lang="en-US" sz="800" dirty="0">
                  <a:solidFill>
                    <a:srgbClr val="000000"/>
                  </a:solidFill>
                </a:rPr>
                <a:t>RTS</a:t>
              </a:r>
            </a:p>
          </p:txBody>
        </p:sp>
        <p:sp>
          <p:nvSpPr>
            <p:cNvPr id="36" name="Rectangle 35"/>
            <p:cNvSpPr/>
            <p:nvPr/>
          </p:nvSpPr>
          <p:spPr>
            <a:xfrm>
              <a:off x="2514600" y="3945731"/>
              <a:ext cx="401072" cy="215444"/>
            </a:xfrm>
            <a:prstGeom prst="rect">
              <a:avLst/>
            </a:prstGeom>
          </p:spPr>
          <p:txBody>
            <a:bodyPr wrap="none">
              <a:spAutoFit/>
            </a:bodyPr>
            <a:lstStyle/>
            <a:p>
              <a:pPr lvl="0"/>
              <a:r>
                <a:rPr lang="en-US" sz="800" dirty="0">
                  <a:solidFill>
                    <a:srgbClr val="000000"/>
                  </a:solidFill>
                </a:rPr>
                <a:t>RXD</a:t>
              </a:r>
            </a:p>
          </p:txBody>
        </p:sp>
        <p:sp>
          <p:nvSpPr>
            <p:cNvPr id="37" name="Rectangle 36"/>
            <p:cNvSpPr/>
            <p:nvPr/>
          </p:nvSpPr>
          <p:spPr>
            <a:xfrm>
              <a:off x="2514600" y="3810000"/>
              <a:ext cx="389850" cy="215444"/>
            </a:xfrm>
            <a:prstGeom prst="rect">
              <a:avLst/>
            </a:prstGeom>
          </p:spPr>
          <p:txBody>
            <a:bodyPr wrap="none">
              <a:spAutoFit/>
            </a:bodyPr>
            <a:lstStyle/>
            <a:p>
              <a:pPr lvl="0"/>
              <a:r>
                <a:rPr lang="en-US" sz="800" dirty="0">
                  <a:solidFill>
                    <a:srgbClr val="000000"/>
                  </a:solidFill>
                </a:rPr>
                <a:t>TXD</a:t>
              </a:r>
            </a:p>
          </p:txBody>
        </p:sp>
      </p:grpSp>
      <p:sp>
        <p:nvSpPr>
          <p:cNvPr id="38" name="Rectangle 37"/>
          <p:cNvSpPr/>
          <p:nvPr/>
        </p:nvSpPr>
        <p:spPr bwMode="auto">
          <a:xfrm>
            <a:off x="3715009" y="5221550"/>
            <a:ext cx="8382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r>
              <a:rPr lang="en-US" sz="900" dirty="0">
                <a:solidFill>
                  <a:schemeClr val="bg1"/>
                </a:solidFill>
                <a:latin typeface="Arial" charset="0"/>
                <a:cs typeface="Arial" charset="0"/>
              </a:rPr>
              <a:t>DW UART 1</a:t>
            </a:r>
          </a:p>
        </p:txBody>
      </p:sp>
      <p:sp>
        <p:nvSpPr>
          <p:cNvPr id="53" name="Rectangle 52"/>
          <p:cNvSpPr/>
          <p:nvPr/>
        </p:nvSpPr>
        <p:spPr bwMode="auto">
          <a:xfrm>
            <a:off x="5071370" y="3140336"/>
            <a:ext cx="689541" cy="2181226"/>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defTabSz="914400" fontAlgn="base">
              <a:spcBef>
                <a:spcPct val="0"/>
              </a:spcBef>
              <a:spcAft>
                <a:spcPct val="0"/>
              </a:spcAft>
            </a:pPr>
            <a:endParaRPr lang="en-US" sz="1200" dirty="0">
              <a:latin typeface="Arial" charset="0"/>
              <a:cs typeface="Arial" charset="0"/>
            </a:endParaRPr>
          </a:p>
          <a:p>
            <a:pPr algn="ctr" defTabSz="914400" fontAlgn="base">
              <a:spcBef>
                <a:spcPct val="0"/>
              </a:spcBef>
              <a:spcAft>
                <a:spcPct val="0"/>
              </a:spcAft>
            </a:pPr>
            <a:r>
              <a:rPr lang="en-US" sz="900" dirty="0">
                <a:latin typeface="Arial" charset="0"/>
                <a:cs typeface="Arial" charset="0"/>
              </a:rPr>
              <a:t>Pin MUX</a:t>
            </a:r>
          </a:p>
        </p:txBody>
      </p:sp>
      <p:sp>
        <p:nvSpPr>
          <p:cNvPr id="64" name="Rectangle 63"/>
          <p:cNvSpPr/>
          <p:nvPr/>
        </p:nvSpPr>
        <p:spPr bwMode="auto">
          <a:xfrm>
            <a:off x="6290569" y="4278574"/>
            <a:ext cx="6096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r>
              <a:rPr lang="en-US" sz="900" dirty="0">
                <a:solidFill>
                  <a:schemeClr val="bg1"/>
                </a:solidFill>
                <a:latin typeface="Arial" charset="0"/>
                <a:cs typeface="Arial" charset="0"/>
              </a:rPr>
              <a:t>Pmod5</a:t>
            </a:r>
          </a:p>
        </p:txBody>
      </p:sp>
      <p:cxnSp>
        <p:nvCxnSpPr>
          <p:cNvPr id="65" name="Straight Arrow Connector 64"/>
          <p:cNvCxnSpPr/>
          <p:nvPr/>
        </p:nvCxnSpPr>
        <p:spPr bwMode="auto">
          <a:xfrm flipH="1">
            <a:off x="5757169" y="4430974"/>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66" name="Straight Arrow Connector 65"/>
          <p:cNvCxnSpPr/>
          <p:nvPr/>
        </p:nvCxnSpPr>
        <p:spPr bwMode="auto">
          <a:xfrm flipH="1">
            <a:off x="5757169" y="4583374"/>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67" name="Straight Arrow Connector 66"/>
          <p:cNvCxnSpPr/>
          <p:nvPr/>
        </p:nvCxnSpPr>
        <p:spPr bwMode="auto">
          <a:xfrm flipH="1">
            <a:off x="5757169" y="4735774"/>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68" name="Straight Arrow Connector 67"/>
          <p:cNvCxnSpPr/>
          <p:nvPr/>
        </p:nvCxnSpPr>
        <p:spPr bwMode="auto">
          <a:xfrm flipH="1">
            <a:off x="5757169" y="4888174"/>
            <a:ext cx="5334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69" name="Rectangle 68"/>
          <p:cNvSpPr/>
          <p:nvPr/>
        </p:nvSpPr>
        <p:spPr>
          <a:xfrm>
            <a:off x="4614169" y="4278574"/>
            <a:ext cx="389850" cy="215444"/>
          </a:xfrm>
          <a:prstGeom prst="rect">
            <a:avLst/>
          </a:prstGeom>
        </p:spPr>
        <p:txBody>
          <a:bodyPr wrap="none">
            <a:spAutoFit/>
          </a:bodyPr>
          <a:lstStyle/>
          <a:p>
            <a:pPr lvl="0"/>
            <a:r>
              <a:rPr lang="en-US" sz="800" dirty="0">
                <a:solidFill>
                  <a:srgbClr val="000000"/>
                </a:solidFill>
              </a:rPr>
              <a:t>RTS</a:t>
            </a:r>
          </a:p>
        </p:txBody>
      </p:sp>
      <p:sp>
        <p:nvSpPr>
          <p:cNvPr id="70" name="Rectangle 69"/>
          <p:cNvSpPr/>
          <p:nvPr/>
        </p:nvSpPr>
        <p:spPr>
          <a:xfrm>
            <a:off x="4614169" y="4719105"/>
            <a:ext cx="401072" cy="215444"/>
          </a:xfrm>
          <a:prstGeom prst="rect">
            <a:avLst/>
          </a:prstGeom>
        </p:spPr>
        <p:txBody>
          <a:bodyPr wrap="none">
            <a:spAutoFit/>
          </a:bodyPr>
          <a:lstStyle/>
          <a:p>
            <a:pPr lvl="0"/>
            <a:r>
              <a:rPr lang="en-US" sz="800" dirty="0">
                <a:solidFill>
                  <a:srgbClr val="000000"/>
                </a:solidFill>
              </a:rPr>
              <a:t>RXD</a:t>
            </a:r>
          </a:p>
        </p:txBody>
      </p:sp>
      <p:sp>
        <p:nvSpPr>
          <p:cNvPr id="71" name="Rectangle 70"/>
          <p:cNvSpPr/>
          <p:nvPr/>
        </p:nvSpPr>
        <p:spPr>
          <a:xfrm>
            <a:off x="4614169" y="4583374"/>
            <a:ext cx="389850" cy="215444"/>
          </a:xfrm>
          <a:prstGeom prst="rect">
            <a:avLst/>
          </a:prstGeom>
        </p:spPr>
        <p:txBody>
          <a:bodyPr wrap="none">
            <a:spAutoFit/>
          </a:bodyPr>
          <a:lstStyle/>
          <a:p>
            <a:pPr lvl="0"/>
            <a:r>
              <a:rPr lang="en-US" sz="800" dirty="0">
                <a:solidFill>
                  <a:srgbClr val="000000"/>
                </a:solidFill>
              </a:rPr>
              <a:t>TXD</a:t>
            </a:r>
          </a:p>
        </p:txBody>
      </p:sp>
      <p:sp>
        <p:nvSpPr>
          <p:cNvPr id="72" name="Rectangle 71"/>
          <p:cNvSpPr/>
          <p:nvPr/>
        </p:nvSpPr>
        <p:spPr>
          <a:xfrm>
            <a:off x="4614169" y="4435734"/>
            <a:ext cx="389850" cy="215444"/>
          </a:xfrm>
          <a:prstGeom prst="rect">
            <a:avLst/>
          </a:prstGeom>
        </p:spPr>
        <p:txBody>
          <a:bodyPr wrap="none">
            <a:spAutoFit/>
          </a:bodyPr>
          <a:lstStyle/>
          <a:p>
            <a:pPr lvl="0"/>
            <a:r>
              <a:rPr lang="en-US" sz="800" dirty="0">
                <a:solidFill>
                  <a:srgbClr val="000000"/>
                </a:solidFill>
              </a:rPr>
              <a:t>CTS</a:t>
            </a:r>
          </a:p>
        </p:txBody>
      </p:sp>
      <p:cxnSp>
        <p:nvCxnSpPr>
          <p:cNvPr id="73" name="Straight Arrow Connector 72"/>
          <p:cNvCxnSpPr/>
          <p:nvPr/>
        </p:nvCxnSpPr>
        <p:spPr bwMode="auto">
          <a:xfrm>
            <a:off x="4614169" y="4459549"/>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4" name="Straight Arrow Connector 73"/>
          <p:cNvCxnSpPr/>
          <p:nvPr/>
        </p:nvCxnSpPr>
        <p:spPr bwMode="auto">
          <a:xfrm>
            <a:off x="4614169" y="4764349"/>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5" name="Straight Arrow Connector 74"/>
          <p:cNvCxnSpPr/>
          <p:nvPr/>
        </p:nvCxnSpPr>
        <p:spPr bwMode="auto">
          <a:xfrm flipH="1">
            <a:off x="4614169" y="4916749"/>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6" name="Straight Arrow Connector 75"/>
          <p:cNvCxnSpPr/>
          <p:nvPr/>
        </p:nvCxnSpPr>
        <p:spPr bwMode="auto">
          <a:xfrm flipH="1">
            <a:off x="4614169" y="4611949"/>
            <a:ext cx="457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7" name="Rectangle 76"/>
          <p:cNvSpPr/>
          <p:nvPr/>
        </p:nvSpPr>
        <p:spPr bwMode="auto">
          <a:xfrm>
            <a:off x="5147569" y="3240350"/>
            <a:ext cx="533400" cy="714375"/>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r>
              <a:rPr lang="en-US" sz="900" dirty="0">
                <a:solidFill>
                  <a:schemeClr val="bg1"/>
                </a:solidFill>
                <a:latin typeface="Arial" charset="0"/>
                <a:cs typeface="Arial" charset="0"/>
              </a:rPr>
              <a:t>UART</a:t>
            </a:r>
          </a:p>
          <a:p>
            <a:pPr algn="ctr" defTabSz="914400" fontAlgn="base">
              <a:spcBef>
                <a:spcPct val="0"/>
              </a:spcBef>
              <a:spcAft>
                <a:spcPct val="0"/>
              </a:spcAft>
            </a:pPr>
            <a:r>
              <a:rPr lang="en-US" sz="900" dirty="0">
                <a:solidFill>
                  <a:schemeClr val="bg1"/>
                </a:solidFill>
              </a:rPr>
              <a:t>MUX</a:t>
            </a:r>
            <a:r>
              <a:rPr lang="en-US" sz="900" dirty="0">
                <a:solidFill>
                  <a:schemeClr val="bg1"/>
                </a:solidFill>
                <a:latin typeface="Arial" charset="0"/>
                <a:cs typeface="Arial" charset="0"/>
              </a:rPr>
              <a:t> </a:t>
            </a:r>
          </a:p>
        </p:txBody>
      </p:sp>
    </p:spTree>
    <p:extLst>
      <p:ext uri="{BB962C8B-B14F-4D97-AF65-F5344CB8AC3E}">
        <p14:creationId xmlns:p14="http://schemas.microsoft.com/office/powerpoint/2010/main" val="93503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Peripheral-SPI Master </a:t>
            </a:r>
            <a:endParaRPr lang="en-US" dirty="0"/>
          </a:p>
        </p:txBody>
      </p:sp>
      <p:sp>
        <p:nvSpPr>
          <p:cNvPr id="3" name="Content Placeholder 2"/>
          <p:cNvSpPr>
            <a:spLocks noGrp="1"/>
          </p:cNvSpPr>
          <p:nvPr>
            <p:ph idx="1"/>
          </p:nvPr>
        </p:nvSpPr>
        <p:spPr/>
        <p:txBody>
          <a:bodyPr/>
          <a:lstStyle/>
          <a:p>
            <a:r>
              <a:rPr lang="en-US" dirty="0"/>
              <a:t>The SPI Master has 6 chip select outputs, can control up to 6 SPI devices</a:t>
            </a:r>
          </a:p>
          <a:p>
            <a:pPr lvl="1"/>
            <a:r>
              <a:rPr lang="en-US" sz="1600" dirty="0"/>
              <a:t>On-board SPI flash memory</a:t>
            </a:r>
          </a:p>
          <a:p>
            <a:pPr lvl="1"/>
            <a:r>
              <a:rPr lang="en-US" sz="1600" dirty="0"/>
              <a:t>On-board SD Card</a:t>
            </a:r>
          </a:p>
          <a:p>
            <a:pPr lvl="1"/>
            <a:r>
              <a:rPr lang="en-US" sz="1600" dirty="0"/>
              <a:t>Internal SPI Slave</a:t>
            </a:r>
          </a:p>
          <a:p>
            <a:pPr lvl="1"/>
            <a:r>
              <a:rPr lang="en-US" sz="1600" dirty="0"/>
              <a:t>Up to 3 SPI peripherals connected to </a:t>
            </a:r>
            <a:r>
              <a:rPr lang="en-US" sz="1600" dirty="0" err="1"/>
              <a:t>Pmod</a:t>
            </a:r>
            <a:r>
              <a:rPr lang="en-US" sz="1600" dirty="0"/>
              <a:t> connectors</a:t>
            </a:r>
          </a:p>
        </p:txBody>
      </p:sp>
      <p:grpSp>
        <p:nvGrpSpPr>
          <p:cNvPr id="3072" name="Group 3071"/>
          <p:cNvGrpSpPr/>
          <p:nvPr/>
        </p:nvGrpSpPr>
        <p:grpSpPr>
          <a:xfrm>
            <a:off x="2123242" y="3429000"/>
            <a:ext cx="5619750" cy="2286000"/>
            <a:chOff x="609600" y="3390900"/>
            <a:chExt cx="5619750" cy="2286000"/>
          </a:xfrm>
        </p:grpSpPr>
        <p:sp>
          <p:nvSpPr>
            <p:cNvPr id="4" name="Rectangle 3"/>
            <p:cNvSpPr/>
            <p:nvPr/>
          </p:nvSpPr>
          <p:spPr bwMode="auto">
            <a:xfrm>
              <a:off x="1752600" y="3429000"/>
              <a:ext cx="914400" cy="22098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endParaRPr lang="en-US">
                <a:solidFill>
                  <a:schemeClr val="tx1"/>
                </a:solidFill>
                <a:latin typeface="Arial" charset="0"/>
                <a:cs typeface="Arial" charset="0"/>
              </a:endParaRPr>
            </a:p>
          </p:txBody>
        </p:sp>
        <p:sp>
          <p:nvSpPr>
            <p:cNvPr id="6" name="Rectangle 5"/>
            <p:cNvSpPr/>
            <p:nvPr/>
          </p:nvSpPr>
          <p:spPr bwMode="auto">
            <a:xfrm>
              <a:off x="609600" y="4240212"/>
              <a:ext cx="685800" cy="5857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ARC</a:t>
              </a:r>
            </a:p>
            <a:p>
              <a:pPr algn="ctr"/>
              <a:r>
                <a:rPr lang="en-US" sz="900" dirty="0">
                  <a:solidFill>
                    <a:schemeClr val="bg1"/>
                  </a:solidFill>
                </a:rPr>
                <a:t>core</a:t>
              </a:r>
            </a:p>
          </p:txBody>
        </p:sp>
        <p:cxnSp>
          <p:nvCxnSpPr>
            <p:cNvPr id="7" name="Straight Arrow Connector 6"/>
            <p:cNvCxnSpPr>
              <a:stCxn id="4" idx="1"/>
              <a:endCxn id="6" idx="3"/>
            </p:cNvCxnSpPr>
            <p:nvPr/>
          </p:nvCxnSpPr>
          <p:spPr bwMode="auto">
            <a:xfrm flipH="1" flipV="1">
              <a:off x="1295400" y="4533106"/>
              <a:ext cx="457200" cy="794"/>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8" name="TextBox 7"/>
            <p:cNvSpPr txBox="1"/>
            <p:nvPr/>
          </p:nvSpPr>
          <p:spPr>
            <a:xfrm>
              <a:off x="2270738" y="3390900"/>
              <a:ext cx="396262" cy="215444"/>
            </a:xfrm>
            <a:prstGeom prst="rect">
              <a:avLst/>
            </a:prstGeom>
            <a:noFill/>
          </p:spPr>
          <p:txBody>
            <a:bodyPr wrap="none" rtlCol="0">
              <a:spAutoFit/>
            </a:bodyPr>
            <a:lstStyle/>
            <a:p>
              <a:r>
                <a:rPr lang="en-US" sz="800" dirty="0">
                  <a:solidFill>
                    <a:schemeClr val="bg1"/>
                  </a:solidFill>
                </a:rPr>
                <a:t>SCK</a:t>
              </a:r>
            </a:p>
          </p:txBody>
        </p:sp>
        <p:sp>
          <p:nvSpPr>
            <p:cNvPr id="10" name="TextBox 9"/>
            <p:cNvSpPr txBox="1"/>
            <p:nvPr/>
          </p:nvSpPr>
          <p:spPr>
            <a:xfrm>
              <a:off x="2270738" y="3518356"/>
              <a:ext cx="407484" cy="215444"/>
            </a:xfrm>
            <a:prstGeom prst="rect">
              <a:avLst/>
            </a:prstGeom>
            <a:noFill/>
          </p:spPr>
          <p:txBody>
            <a:bodyPr wrap="none" rtlCol="0">
              <a:spAutoFit/>
            </a:bodyPr>
            <a:lstStyle/>
            <a:p>
              <a:r>
                <a:rPr lang="en-US" sz="800" dirty="0">
                  <a:solidFill>
                    <a:schemeClr val="bg1"/>
                  </a:solidFill>
                </a:rPr>
                <a:t>SDO</a:t>
              </a:r>
            </a:p>
          </p:txBody>
        </p:sp>
        <p:sp>
          <p:nvSpPr>
            <p:cNvPr id="11" name="TextBox 10"/>
            <p:cNvSpPr txBox="1"/>
            <p:nvPr/>
          </p:nvSpPr>
          <p:spPr>
            <a:xfrm>
              <a:off x="2310812" y="3657600"/>
              <a:ext cx="356188" cy="215444"/>
            </a:xfrm>
            <a:prstGeom prst="rect">
              <a:avLst/>
            </a:prstGeom>
            <a:noFill/>
          </p:spPr>
          <p:txBody>
            <a:bodyPr wrap="none" rtlCol="0">
              <a:spAutoFit/>
            </a:bodyPr>
            <a:lstStyle/>
            <a:p>
              <a:r>
                <a:rPr lang="en-US" sz="800" dirty="0">
                  <a:solidFill>
                    <a:schemeClr val="bg1"/>
                  </a:solidFill>
                </a:rPr>
                <a:t>SDI</a:t>
              </a:r>
            </a:p>
          </p:txBody>
        </p:sp>
        <p:sp>
          <p:nvSpPr>
            <p:cNvPr id="12" name="TextBox 11"/>
            <p:cNvSpPr txBox="1"/>
            <p:nvPr/>
          </p:nvSpPr>
          <p:spPr>
            <a:xfrm>
              <a:off x="2286000" y="3931106"/>
              <a:ext cx="385042" cy="215444"/>
            </a:xfrm>
            <a:prstGeom prst="rect">
              <a:avLst/>
            </a:prstGeom>
            <a:noFill/>
          </p:spPr>
          <p:txBody>
            <a:bodyPr wrap="none" rtlCol="0">
              <a:spAutoFit/>
            </a:bodyPr>
            <a:lstStyle/>
            <a:p>
              <a:r>
                <a:rPr lang="en-US" sz="800" dirty="0">
                  <a:solidFill>
                    <a:schemeClr val="bg1"/>
                  </a:solidFill>
                </a:rPr>
                <a:t>CS5</a:t>
              </a:r>
            </a:p>
          </p:txBody>
        </p:sp>
        <p:sp>
          <p:nvSpPr>
            <p:cNvPr id="13" name="TextBox 12"/>
            <p:cNvSpPr txBox="1"/>
            <p:nvPr/>
          </p:nvSpPr>
          <p:spPr>
            <a:xfrm>
              <a:off x="2286000" y="4356556"/>
              <a:ext cx="385042" cy="215444"/>
            </a:xfrm>
            <a:prstGeom prst="rect">
              <a:avLst/>
            </a:prstGeom>
            <a:noFill/>
          </p:spPr>
          <p:txBody>
            <a:bodyPr wrap="none" rtlCol="0">
              <a:spAutoFit/>
            </a:bodyPr>
            <a:lstStyle/>
            <a:p>
              <a:r>
                <a:rPr lang="en-US" sz="800" dirty="0">
                  <a:solidFill>
                    <a:schemeClr val="bg1"/>
                  </a:solidFill>
                </a:rPr>
                <a:t>CS4</a:t>
              </a:r>
            </a:p>
          </p:txBody>
        </p:sp>
        <p:sp>
          <p:nvSpPr>
            <p:cNvPr id="14" name="TextBox 13"/>
            <p:cNvSpPr txBox="1"/>
            <p:nvPr/>
          </p:nvSpPr>
          <p:spPr>
            <a:xfrm>
              <a:off x="2286000" y="4914900"/>
              <a:ext cx="385042" cy="215444"/>
            </a:xfrm>
            <a:prstGeom prst="rect">
              <a:avLst/>
            </a:prstGeom>
            <a:noFill/>
          </p:spPr>
          <p:txBody>
            <a:bodyPr wrap="none" rtlCol="0">
              <a:spAutoFit/>
            </a:bodyPr>
            <a:lstStyle/>
            <a:p>
              <a:r>
                <a:rPr lang="en-US" sz="800" dirty="0">
                  <a:solidFill>
                    <a:schemeClr val="bg1"/>
                  </a:solidFill>
                </a:rPr>
                <a:t>CS3</a:t>
              </a:r>
            </a:p>
          </p:txBody>
        </p:sp>
        <p:sp>
          <p:nvSpPr>
            <p:cNvPr id="15" name="TextBox 14"/>
            <p:cNvSpPr txBox="1"/>
            <p:nvPr/>
          </p:nvSpPr>
          <p:spPr>
            <a:xfrm>
              <a:off x="2286000" y="5461456"/>
              <a:ext cx="385042" cy="215444"/>
            </a:xfrm>
            <a:prstGeom prst="rect">
              <a:avLst/>
            </a:prstGeom>
            <a:noFill/>
          </p:spPr>
          <p:txBody>
            <a:bodyPr wrap="none" rtlCol="0">
              <a:spAutoFit/>
            </a:bodyPr>
            <a:lstStyle/>
            <a:p>
              <a:r>
                <a:rPr lang="en-US" sz="800" dirty="0">
                  <a:solidFill>
                    <a:schemeClr val="bg1"/>
                  </a:solidFill>
                </a:rPr>
                <a:t>CS0</a:t>
              </a:r>
            </a:p>
          </p:txBody>
        </p:sp>
        <p:sp>
          <p:nvSpPr>
            <p:cNvPr id="16" name="TextBox 15"/>
            <p:cNvSpPr txBox="1"/>
            <p:nvPr/>
          </p:nvSpPr>
          <p:spPr>
            <a:xfrm>
              <a:off x="2286000" y="5318760"/>
              <a:ext cx="385042" cy="215444"/>
            </a:xfrm>
            <a:prstGeom prst="rect">
              <a:avLst/>
            </a:prstGeom>
            <a:noFill/>
          </p:spPr>
          <p:txBody>
            <a:bodyPr wrap="none" rtlCol="0">
              <a:spAutoFit/>
            </a:bodyPr>
            <a:lstStyle/>
            <a:p>
              <a:r>
                <a:rPr lang="en-US" sz="800" dirty="0">
                  <a:solidFill>
                    <a:schemeClr val="bg1"/>
                  </a:solidFill>
                </a:rPr>
                <a:t>CS1</a:t>
              </a:r>
            </a:p>
          </p:txBody>
        </p:sp>
        <p:sp>
          <p:nvSpPr>
            <p:cNvPr id="17" name="TextBox 16"/>
            <p:cNvSpPr txBox="1"/>
            <p:nvPr/>
          </p:nvSpPr>
          <p:spPr>
            <a:xfrm>
              <a:off x="2286000" y="5166360"/>
              <a:ext cx="385042" cy="215444"/>
            </a:xfrm>
            <a:prstGeom prst="rect">
              <a:avLst/>
            </a:prstGeom>
            <a:noFill/>
          </p:spPr>
          <p:txBody>
            <a:bodyPr wrap="none" rtlCol="0">
              <a:spAutoFit/>
            </a:bodyPr>
            <a:lstStyle/>
            <a:p>
              <a:r>
                <a:rPr lang="en-US" sz="800" dirty="0">
                  <a:solidFill>
                    <a:schemeClr val="bg1"/>
                  </a:solidFill>
                </a:rPr>
                <a:t>CS2</a:t>
              </a:r>
            </a:p>
          </p:txBody>
        </p:sp>
        <p:sp>
          <p:nvSpPr>
            <p:cNvPr id="18" name="TextBox 17"/>
            <p:cNvSpPr txBox="1"/>
            <p:nvPr/>
          </p:nvSpPr>
          <p:spPr>
            <a:xfrm>
              <a:off x="1752600" y="4419600"/>
              <a:ext cx="694421" cy="338554"/>
            </a:xfrm>
            <a:prstGeom prst="rect">
              <a:avLst/>
            </a:prstGeom>
            <a:noFill/>
          </p:spPr>
          <p:txBody>
            <a:bodyPr wrap="none" rtlCol="0">
              <a:spAutoFit/>
            </a:bodyPr>
            <a:lstStyle/>
            <a:p>
              <a:pPr algn="ctr"/>
              <a:r>
                <a:rPr lang="en-US" sz="800" dirty="0">
                  <a:solidFill>
                    <a:schemeClr val="bg1"/>
                  </a:solidFill>
                </a:rPr>
                <a:t>DW</a:t>
              </a:r>
            </a:p>
            <a:p>
              <a:pPr algn="ctr"/>
              <a:r>
                <a:rPr lang="en-US" sz="800" dirty="0">
                  <a:solidFill>
                    <a:schemeClr val="bg1"/>
                  </a:solidFill>
                </a:rPr>
                <a:t>SSI master</a:t>
              </a:r>
            </a:p>
          </p:txBody>
        </p:sp>
        <p:sp>
          <p:nvSpPr>
            <p:cNvPr id="19" name="Rectangle 18"/>
            <p:cNvSpPr/>
            <p:nvPr/>
          </p:nvSpPr>
          <p:spPr bwMode="auto">
            <a:xfrm>
              <a:off x="4724400" y="5239316"/>
              <a:ext cx="600075" cy="399484"/>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Pin</a:t>
              </a:r>
            </a:p>
            <a:p>
              <a:pPr algn="ctr"/>
              <a:r>
                <a:rPr lang="en-US" sz="900" dirty="0">
                  <a:solidFill>
                    <a:schemeClr val="bg1"/>
                  </a:solidFill>
                </a:rPr>
                <a:t>MUX</a:t>
              </a:r>
            </a:p>
          </p:txBody>
        </p:sp>
        <p:sp>
          <p:nvSpPr>
            <p:cNvPr id="20" name="Rectangle 19"/>
            <p:cNvSpPr/>
            <p:nvPr/>
          </p:nvSpPr>
          <p:spPr bwMode="auto">
            <a:xfrm>
              <a:off x="5638800" y="5280080"/>
              <a:ext cx="590550" cy="31795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err="1">
                  <a:solidFill>
                    <a:schemeClr val="bg1"/>
                  </a:solidFill>
                </a:rPr>
                <a:t>Pmods</a:t>
              </a:r>
              <a:endParaRPr lang="en-US" sz="900" dirty="0">
                <a:solidFill>
                  <a:schemeClr val="bg1"/>
                </a:solidFill>
              </a:endParaRPr>
            </a:p>
          </p:txBody>
        </p:sp>
        <p:sp>
          <p:nvSpPr>
            <p:cNvPr id="21" name="Rectangle 20"/>
            <p:cNvSpPr/>
            <p:nvPr/>
          </p:nvSpPr>
          <p:spPr bwMode="auto">
            <a:xfrm>
              <a:off x="4114800" y="4863644"/>
              <a:ext cx="533400" cy="31795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SD</a:t>
              </a:r>
              <a:r>
                <a:rPr lang="en-US" sz="900" dirty="0"/>
                <a:t> </a:t>
              </a:r>
              <a:r>
                <a:rPr lang="en-US" sz="900" dirty="0">
                  <a:solidFill>
                    <a:schemeClr val="bg1"/>
                  </a:solidFill>
                </a:rPr>
                <a:t>Card</a:t>
              </a:r>
            </a:p>
          </p:txBody>
        </p:sp>
        <p:sp>
          <p:nvSpPr>
            <p:cNvPr id="22" name="Rectangle 21"/>
            <p:cNvSpPr/>
            <p:nvPr/>
          </p:nvSpPr>
          <p:spPr bwMode="auto">
            <a:xfrm>
              <a:off x="3505200" y="4330244"/>
              <a:ext cx="533400" cy="31795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SPI</a:t>
              </a:r>
            </a:p>
            <a:p>
              <a:pPr algn="ctr"/>
              <a:r>
                <a:rPr lang="en-US" sz="900" dirty="0">
                  <a:solidFill>
                    <a:schemeClr val="bg1"/>
                  </a:solidFill>
                </a:rPr>
                <a:t>Slave</a:t>
              </a:r>
            </a:p>
          </p:txBody>
        </p:sp>
        <p:sp>
          <p:nvSpPr>
            <p:cNvPr id="23" name="Rectangle 22"/>
            <p:cNvSpPr/>
            <p:nvPr/>
          </p:nvSpPr>
          <p:spPr bwMode="auto">
            <a:xfrm>
              <a:off x="2895600" y="3873044"/>
              <a:ext cx="533400" cy="317956"/>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SPI</a:t>
              </a:r>
            </a:p>
            <a:p>
              <a:pPr algn="ctr"/>
              <a:r>
                <a:rPr lang="en-US" sz="900" dirty="0">
                  <a:solidFill>
                    <a:schemeClr val="bg1"/>
                  </a:solidFill>
                </a:rPr>
                <a:t>Flash</a:t>
              </a:r>
            </a:p>
          </p:txBody>
        </p:sp>
        <p:cxnSp>
          <p:nvCxnSpPr>
            <p:cNvPr id="24" name="Straight Arrow Connector 23"/>
            <p:cNvCxnSpPr>
              <a:stCxn id="19" idx="3"/>
              <a:endCxn id="20" idx="1"/>
            </p:cNvCxnSpPr>
            <p:nvPr/>
          </p:nvCxnSpPr>
          <p:spPr bwMode="auto">
            <a:xfrm>
              <a:off x="5324475" y="5439058"/>
              <a:ext cx="314325"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6" name="Straight Arrow Connector 25"/>
            <p:cNvCxnSpPr/>
            <p:nvPr/>
          </p:nvCxnSpPr>
          <p:spPr bwMode="auto">
            <a:xfrm>
              <a:off x="2667000" y="5562600"/>
              <a:ext cx="2057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8" name="Straight Arrow Connector 27"/>
            <p:cNvCxnSpPr/>
            <p:nvPr/>
          </p:nvCxnSpPr>
          <p:spPr bwMode="auto">
            <a:xfrm>
              <a:off x="2667000" y="5439058"/>
              <a:ext cx="2057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9" name="Straight Arrow Connector 28"/>
            <p:cNvCxnSpPr/>
            <p:nvPr/>
          </p:nvCxnSpPr>
          <p:spPr bwMode="auto">
            <a:xfrm>
              <a:off x="2667000" y="5320844"/>
              <a:ext cx="20574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0" name="Straight Arrow Connector 29"/>
            <p:cNvCxnSpPr/>
            <p:nvPr/>
          </p:nvCxnSpPr>
          <p:spPr bwMode="auto">
            <a:xfrm>
              <a:off x="2678222" y="3556000"/>
              <a:ext cx="273197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2" name="Straight Arrow Connector 31"/>
            <p:cNvCxnSpPr/>
            <p:nvPr/>
          </p:nvCxnSpPr>
          <p:spPr bwMode="auto">
            <a:xfrm>
              <a:off x="2667000" y="3629025"/>
              <a:ext cx="273197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3" name="Straight Arrow Connector 32"/>
            <p:cNvCxnSpPr/>
            <p:nvPr/>
          </p:nvCxnSpPr>
          <p:spPr bwMode="auto">
            <a:xfrm flipH="1">
              <a:off x="2667000" y="3714750"/>
              <a:ext cx="273197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4" name="Straight Arrow Connector 33"/>
            <p:cNvCxnSpPr/>
            <p:nvPr/>
          </p:nvCxnSpPr>
          <p:spPr bwMode="auto">
            <a:xfrm>
              <a:off x="2971800" y="3556000"/>
              <a:ext cx="0" cy="31704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3124200" y="3629025"/>
              <a:ext cx="0" cy="25308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8" name="Straight Arrow Connector 37"/>
            <p:cNvCxnSpPr/>
            <p:nvPr/>
          </p:nvCxnSpPr>
          <p:spPr bwMode="auto">
            <a:xfrm flipV="1">
              <a:off x="3276600" y="3714750"/>
              <a:ext cx="0" cy="15829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0" name="Straight Arrow Connector 39"/>
            <p:cNvCxnSpPr/>
            <p:nvPr/>
          </p:nvCxnSpPr>
          <p:spPr bwMode="auto">
            <a:xfrm>
              <a:off x="3581400" y="3556000"/>
              <a:ext cx="0" cy="77833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1" name="Straight Arrow Connector 40"/>
            <p:cNvCxnSpPr/>
            <p:nvPr/>
          </p:nvCxnSpPr>
          <p:spPr bwMode="auto">
            <a:xfrm>
              <a:off x="3733800" y="3629025"/>
              <a:ext cx="0" cy="71437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2" name="Straight Arrow Connector 41"/>
            <p:cNvCxnSpPr/>
            <p:nvPr/>
          </p:nvCxnSpPr>
          <p:spPr bwMode="auto">
            <a:xfrm flipV="1">
              <a:off x="3886200" y="3701822"/>
              <a:ext cx="0" cy="63250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7" name="Straight Arrow Connector 46"/>
            <p:cNvCxnSpPr/>
            <p:nvPr/>
          </p:nvCxnSpPr>
          <p:spPr bwMode="auto">
            <a:xfrm>
              <a:off x="4191000" y="3556000"/>
              <a:ext cx="0" cy="131173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8" name="Straight Arrow Connector 47"/>
            <p:cNvCxnSpPr/>
            <p:nvPr/>
          </p:nvCxnSpPr>
          <p:spPr bwMode="auto">
            <a:xfrm>
              <a:off x="4343400" y="3629025"/>
              <a:ext cx="0" cy="124777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p:cNvCxnSpPr/>
            <p:nvPr/>
          </p:nvCxnSpPr>
          <p:spPr bwMode="auto">
            <a:xfrm flipV="1">
              <a:off x="4495800" y="3714750"/>
              <a:ext cx="0" cy="11529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3" name="Straight Arrow Connector 52"/>
            <p:cNvCxnSpPr/>
            <p:nvPr/>
          </p:nvCxnSpPr>
          <p:spPr bwMode="auto">
            <a:xfrm>
              <a:off x="4876800" y="3556000"/>
              <a:ext cx="0" cy="169273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4" name="Straight Arrow Connector 53"/>
            <p:cNvCxnSpPr/>
            <p:nvPr/>
          </p:nvCxnSpPr>
          <p:spPr bwMode="auto">
            <a:xfrm>
              <a:off x="5024437" y="3629025"/>
              <a:ext cx="0" cy="162877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5" name="Straight Arrow Connector 54"/>
            <p:cNvCxnSpPr/>
            <p:nvPr/>
          </p:nvCxnSpPr>
          <p:spPr bwMode="auto">
            <a:xfrm flipV="1">
              <a:off x="5181600" y="3701822"/>
              <a:ext cx="0" cy="154690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59" name="Straight Arrow Connector 58"/>
            <p:cNvCxnSpPr>
              <a:endCxn id="21" idx="1"/>
            </p:cNvCxnSpPr>
            <p:nvPr/>
          </p:nvCxnSpPr>
          <p:spPr bwMode="auto">
            <a:xfrm flipV="1">
              <a:off x="2667000" y="5022622"/>
              <a:ext cx="14478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1" name="Straight Arrow Connector 60"/>
            <p:cNvCxnSpPr>
              <a:endCxn id="22" idx="1"/>
            </p:cNvCxnSpPr>
            <p:nvPr/>
          </p:nvCxnSpPr>
          <p:spPr bwMode="auto">
            <a:xfrm flipV="1">
              <a:off x="2667000" y="4489222"/>
              <a:ext cx="8382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63" name="Straight Arrow Connector 62"/>
            <p:cNvCxnSpPr>
              <a:endCxn id="23" idx="1"/>
            </p:cNvCxnSpPr>
            <p:nvPr/>
          </p:nvCxnSpPr>
          <p:spPr bwMode="auto">
            <a:xfrm flipV="1">
              <a:off x="2667000" y="4032022"/>
              <a:ext cx="22860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Tree>
    <p:extLst>
      <p:ext uri="{BB962C8B-B14F-4D97-AF65-F5344CB8AC3E}">
        <p14:creationId xmlns:p14="http://schemas.microsoft.com/office/powerpoint/2010/main" val="5080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Peripheral-SPI Slave </a:t>
            </a:r>
            <a:endParaRPr lang="en-US" dirty="0"/>
          </a:p>
        </p:txBody>
      </p:sp>
      <p:sp>
        <p:nvSpPr>
          <p:cNvPr id="3" name="Content Placeholder 2"/>
          <p:cNvSpPr>
            <a:spLocks noGrp="1"/>
          </p:cNvSpPr>
          <p:nvPr>
            <p:ph idx="1"/>
          </p:nvPr>
        </p:nvSpPr>
        <p:spPr/>
        <p:txBody>
          <a:bodyPr/>
          <a:lstStyle/>
          <a:p>
            <a:r>
              <a:rPr lang="en-US" dirty="0"/>
              <a:t>SPI slave can be</a:t>
            </a:r>
          </a:p>
          <a:p>
            <a:pPr lvl="1"/>
            <a:r>
              <a:rPr lang="en-US" dirty="0"/>
              <a:t>Connected to the external interface via pin-sharing logic and can optionally be accessed at the Pmod1 connector</a:t>
            </a:r>
          </a:p>
          <a:p>
            <a:pPr lvl="1"/>
            <a:r>
              <a:rPr lang="en-US" dirty="0"/>
              <a:t>Connected to the SPI Master inside the FPGA using CS4 for test purposes only	</a:t>
            </a:r>
          </a:p>
          <a:p>
            <a:pPr lvl="1"/>
            <a:endParaRPr lang="en-US" dirty="0"/>
          </a:p>
        </p:txBody>
      </p:sp>
    </p:spTree>
    <p:extLst>
      <p:ext uri="{BB962C8B-B14F-4D97-AF65-F5344CB8AC3E}">
        <p14:creationId xmlns:p14="http://schemas.microsoft.com/office/powerpoint/2010/main" val="269512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5078813" y="3667333"/>
            <a:ext cx="990600" cy="2500312"/>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endParaRPr lang="en-US">
              <a:latin typeface="Arial" charset="0"/>
              <a:cs typeface="Arial" charset="0"/>
            </a:endParaRPr>
          </a:p>
        </p:txBody>
      </p:sp>
      <p:sp>
        <p:nvSpPr>
          <p:cNvPr id="24" name="Rectangle 23"/>
          <p:cNvSpPr/>
          <p:nvPr/>
        </p:nvSpPr>
        <p:spPr bwMode="auto">
          <a:xfrm>
            <a:off x="3757696" y="3926889"/>
            <a:ext cx="990600" cy="2133600"/>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endParaRPr lang="en-US">
              <a:latin typeface="Arial" charset="0"/>
              <a:cs typeface="Arial" charset="0"/>
            </a:endParaRPr>
          </a:p>
        </p:txBody>
      </p:sp>
      <p:sp>
        <p:nvSpPr>
          <p:cNvPr id="2" name="Title 1"/>
          <p:cNvSpPr>
            <a:spLocks noGrp="1"/>
          </p:cNvSpPr>
          <p:nvPr>
            <p:ph type="title"/>
          </p:nvPr>
        </p:nvSpPr>
        <p:spPr/>
        <p:txBody>
          <a:bodyPr/>
          <a:lstStyle/>
          <a:p>
            <a:r>
              <a:rPr lang="en-US"/>
              <a:t>Peripheral-I2C</a:t>
            </a:r>
            <a:endParaRPr lang="en-US" dirty="0"/>
          </a:p>
        </p:txBody>
      </p:sp>
      <p:sp>
        <p:nvSpPr>
          <p:cNvPr id="3" name="Content Placeholder 2"/>
          <p:cNvSpPr>
            <a:spLocks noGrp="1"/>
          </p:cNvSpPr>
          <p:nvPr>
            <p:ph idx="1"/>
          </p:nvPr>
        </p:nvSpPr>
        <p:spPr/>
        <p:txBody>
          <a:bodyPr/>
          <a:lstStyle/>
          <a:p>
            <a:r>
              <a:rPr lang="en-US" dirty="0"/>
              <a:t>I2C can be programmed at run-time either as a master or a slave device. It supports I2C standard and fast mode (up to 400 kHz). Master mode allows multiple I2C slaves to be connected </a:t>
            </a:r>
          </a:p>
          <a:p>
            <a:r>
              <a:rPr lang="en-US" dirty="0"/>
              <a:t>It is connected to the external interfaces via pin-sharing logic and can optionally be accessed at the connectors Pmod2 and Pmod4. The PmodAD2 extension board, provided with the ARC EM Starter kit, connects to the main board using the I2C interface</a:t>
            </a:r>
          </a:p>
        </p:txBody>
      </p:sp>
      <p:grpSp>
        <p:nvGrpSpPr>
          <p:cNvPr id="22" name="Group 21"/>
          <p:cNvGrpSpPr/>
          <p:nvPr/>
        </p:nvGrpSpPr>
        <p:grpSpPr>
          <a:xfrm>
            <a:off x="2759476" y="4031947"/>
            <a:ext cx="4572000" cy="1771084"/>
            <a:chOff x="304800" y="3762658"/>
            <a:chExt cx="4572000" cy="1771084"/>
          </a:xfrm>
        </p:grpSpPr>
        <p:sp>
          <p:nvSpPr>
            <p:cNvPr id="5" name="Rectangle 4"/>
            <p:cNvSpPr/>
            <p:nvPr/>
          </p:nvSpPr>
          <p:spPr bwMode="auto">
            <a:xfrm>
              <a:off x="304800" y="4343400"/>
              <a:ext cx="685800" cy="5857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ARC</a:t>
              </a:r>
            </a:p>
            <a:p>
              <a:pPr algn="ctr"/>
              <a:r>
                <a:rPr lang="en-US" sz="900" dirty="0">
                  <a:solidFill>
                    <a:schemeClr val="bg1"/>
                  </a:solidFill>
                </a:rPr>
                <a:t>core</a:t>
              </a:r>
            </a:p>
          </p:txBody>
        </p:sp>
        <p:cxnSp>
          <p:nvCxnSpPr>
            <p:cNvPr id="6" name="Straight Arrow Connector 5"/>
            <p:cNvCxnSpPr>
              <a:cxnSpLocks/>
              <a:endCxn id="5" idx="3"/>
            </p:cNvCxnSpPr>
            <p:nvPr/>
          </p:nvCxnSpPr>
          <p:spPr bwMode="auto">
            <a:xfrm flipH="1" flipV="1">
              <a:off x="990600" y="4636294"/>
              <a:ext cx="312420" cy="3572"/>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7" name="Rectangle 6"/>
            <p:cNvSpPr/>
            <p:nvPr/>
          </p:nvSpPr>
          <p:spPr bwMode="auto">
            <a:xfrm>
              <a:off x="1447800" y="3886200"/>
              <a:ext cx="685800" cy="5857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DW</a:t>
              </a:r>
              <a:r>
                <a:rPr lang="en-US" sz="900" dirty="0"/>
                <a:t> </a:t>
              </a:r>
              <a:r>
                <a:rPr lang="en-US" sz="900" dirty="0">
                  <a:solidFill>
                    <a:schemeClr val="bg1"/>
                  </a:solidFill>
                </a:rPr>
                <a:t>I2C 0</a:t>
              </a:r>
            </a:p>
          </p:txBody>
        </p:sp>
        <p:sp>
          <p:nvSpPr>
            <p:cNvPr id="8" name="Rectangle 7"/>
            <p:cNvSpPr/>
            <p:nvPr/>
          </p:nvSpPr>
          <p:spPr bwMode="auto">
            <a:xfrm>
              <a:off x="2819400" y="3762659"/>
              <a:ext cx="600075" cy="73195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Pin</a:t>
              </a:r>
            </a:p>
            <a:p>
              <a:pPr algn="ctr"/>
              <a:r>
                <a:rPr lang="en-US" sz="900" dirty="0">
                  <a:solidFill>
                    <a:schemeClr val="bg1"/>
                  </a:solidFill>
                </a:rPr>
                <a:t>MUX</a:t>
              </a:r>
            </a:p>
          </p:txBody>
        </p:sp>
        <p:sp>
          <p:nvSpPr>
            <p:cNvPr id="9" name="Rectangle 8"/>
            <p:cNvSpPr/>
            <p:nvPr/>
          </p:nvSpPr>
          <p:spPr bwMode="auto">
            <a:xfrm>
              <a:off x="3962400" y="3762658"/>
              <a:ext cx="914400" cy="50454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PMOD 2</a:t>
              </a:r>
            </a:p>
          </p:txBody>
        </p:sp>
        <p:sp>
          <p:nvSpPr>
            <p:cNvPr id="10" name="Rectangle 9"/>
            <p:cNvSpPr/>
            <p:nvPr/>
          </p:nvSpPr>
          <p:spPr bwMode="auto">
            <a:xfrm>
              <a:off x="3962400" y="5029200"/>
              <a:ext cx="914400" cy="50454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PMOD 4</a:t>
              </a:r>
            </a:p>
          </p:txBody>
        </p:sp>
        <p:cxnSp>
          <p:nvCxnSpPr>
            <p:cNvPr id="12" name="Straight Arrow Connector 11"/>
            <p:cNvCxnSpPr/>
            <p:nvPr/>
          </p:nvCxnSpPr>
          <p:spPr bwMode="auto">
            <a:xfrm>
              <a:off x="2133600" y="4038600"/>
              <a:ext cx="6858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4" name="Straight Arrow Connector 13"/>
            <p:cNvCxnSpPr/>
            <p:nvPr/>
          </p:nvCxnSpPr>
          <p:spPr bwMode="auto">
            <a:xfrm>
              <a:off x="2133600" y="4267200"/>
              <a:ext cx="6858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5" name="Straight Arrow Connector 14"/>
            <p:cNvCxnSpPr/>
            <p:nvPr/>
          </p:nvCxnSpPr>
          <p:spPr bwMode="auto">
            <a:xfrm>
              <a:off x="3419475" y="3962400"/>
              <a:ext cx="542925"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17" name="Straight Arrow Connector 16"/>
            <p:cNvCxnSpPr/>
            <p:nvPr/>
          </p:nvCxnSpPr>
          <p:spPr bwMode="auto">
            <a:xfrm>
              <a:off x="3429000" y="4114800"/>
              <a:ext cx="542925"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0" name="Straight Arrow Connector 19"/>
            <p:cNvCxnSpPr/>
            <p:nvPr/>
          </p:nvCxnSpPr>
          <p:spPr bwMode="auto">
            <a:xfrm>
              <a:off x="3409950" y="5181600"/>
              <a:ext cx="542925"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1" name="Straight Arrow Connector 20"/>
            <p:cNvCxnSpPr/>
            <p:nvPr/>
          </p:nvCxnSpPr>
          <p:spPr bwMode="auto">
            <a:xfrm>
              <a:off x="3419475" y="5334000"/>
              <a:ext cx="542925" cy="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16" name="TextBox 15"/>
            <p:cNvSpPr txBox="1"/>
            <p:nvPr/>
          </p:nvSpPr>
          <p:spPr>
            <a:xfrm>
              <a:off x="2257422" y="3810000"/>
              <a:ext cx="433132" cy="246221"/>
            </a:xfrm>
            <a:prstGeom prst="rect">
              <a:avLst/>
            </a:prstGeom>
            <a:noFill/>
          </p:spPr>
          <p:txBody>
            <a:bodyPr wrap="none" rtlCol="0">
              <a:spAutoFit/>
            </a:bodyPr>
            <a:lstStyle/>
            <a:p>
              <a:r>
                <a:rPr lang="en-US" sz="1000" dirty="0"/>
                <a:t>SCL</a:t>
              </a:r>
            </a:p>
          </p:txBody>
        </p:sp>
        <p:sp>
          <p:nvSpPr>
            <p:cNvPr id="23" name="TextBox 22"/>
            <p:cNvSpPr txBox="1"/>
            <p:nvPr/>
          </p:nvSpPr>
          <p:spPr>
            <a:xfrm>
              <a:off x="2243133" y="4038600"/>
              <a:ext cx="447558" cy="246221"/>
            </a:xfrm>
            <a:prstGeom prst="rect">
              <a:avLst/>
            </a:prstGeom>
            <a:noFill/>
          </p:spPr>
          <p:txBody>
            <a:bodyPr wrap="none" rtlCol="0">
              <a:spAutoFit/>
            </a:bodyPr>
            <a:lstStyle/>
            <a:p>
              <a:r>
                <a:rPr lang="en-US" sz="1000" dirty="0"/>
                <a:t>SDA</a:t>
              </a:r>
            </a:p>
          </p:txBody>
        </p:sp>
      </p:grpSp>
      <p:sp>
        <p:nvSpPr>
          <p:cNvPr id="26" name="Rectangle 25"/>
          <p:cNvSpPr/>
          <p:nvPr/>
        </p:nvSpPr>
        <p:spPr bwMode="auto">
          <a:xfrm>
            <a:off x="3910096" y="5246101"/>
            <a:ext cx="685800" cy="585788"/>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DW</a:t>
            </a:r>
            <a:r>
              <a:rPr lang="en-US" sz="900" dirty="0"/>
              <a:t> </a:t>
            </a:r>
            <a:r>
              <a:rPr lang="en-US" sz="900" dirty="0">
                <a:solidFill>
                  <a:schemeClr val="bg1"/>
                </a:solidFill>
              </a:rPr>
              <a:t>I2C 1</a:t>
            </a:r>
          </a:p>
        </p:txBody>
      </p:sp>
      <p:sp>
        <p:nvSpPr>
          <p:cNvPr id="27" name="Rectangle 26"/>
          <p:cNvSpPr/>
          <p:nvPr/>
        </p:nvSpPr>
        <p:spPr bwMode="auto">
          <a:xfrm>
            <a:off x="5283602" y="5274677"/>
            <a:ext cx="600075" cy="557212"/>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900" dirty="0">
                <a:solidFill>
                  <a:schemeClr val="bg1"/>
                </a:solidFill>
              </a:rPr>
              <a:t>Pin</a:t>
            </a:r>
          </a:p>
          <a:p>
            <a:pPr algn="ctr"/>
            <a:r>
              <a:rPr lang="en-US" sz="900" dirty="0">
                <a:solidFill>
                  <a:schemeClr val="bg1"/>
                </a:solidFill>
              </a:rPr>
              <a:t>MUX</a:t>
            </a:r>
          </a:p>
        </p:txBody>
      </p:sp>
      <p:cxnSp>
        <p:nvCxnSpPr>
          <p:cNvPr id="28" name="Straight Arrow Connector 27"/>
          <p:cNvCxnSpPr/>
          <p:nvPr/>
        </p:nvCxnSpPr>
        <p:spPr bwMode="auto">
          <a:xfrm>
            <a:off x="4595896" y="5428267"/>
            <a:ext cx="6858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cxnSp>
        <p:nvCxnSpPr>
          <p:cNvPr id="29" name="Straight Arrow Connector 28"/>
          <p:cNvCxnSpPr/>
          <p:nvPr/>
        </p:nvCxnSpPr>
        <p:spPr bwMode="auto">
          <a:xfrm>
            <a:off x="4595896" y="5656867"/>
            <a:ext cx="685800" cy="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30" name="TextBox 29"/>
          <p:cNvSpPr txBox="1"/>
          <p:nvPr/>
        </p:nvSpPr>
        <p:spPr>
          <a:xfrm>
            <a:off x="4688544" y="5199668"/>
            <a:ext cx="433132" cy="246221"/>
          </a:xfrm>
          <a:prstGeom prst="rect">
            <a:avLst/>
          </a:prstGeom>
          <a:noFill/>
        </p:spPr>
        <p:txBody>
          <a:bodyPr wrap="none" rtlCol="0">
            <a:spAutoFit/>
          </a:bodyPr>
          <a:lstStyle/>
          <a:p>
            <a:r>
              <a:rPr lang="en-US" sz="1000" dirty="0"/>
              <a:t>SCL</a:t>
            </a:r>
          </a:p>
        </p:txBody>
      </p:sp>
      <p:sp>
        <p:nvSpPr>
          <p:cNvPr id="31" name="TextBox 30"/>
          <p:cNvSpPr txBox="1"/>
          <p:nvPr/>
        </p:nvSpPr>
        <p:spPr>
          <a:xfrm>
            <a:off x="4664476" y="5428268"/>
            <a:ext cx="447558" cy="246221"/>
          </a:xfrm>
          <a:prstGeom prst="rect">
            <a:avLst/>
          </a:prstGeom>
          <a:noFill/>
        </p:spPr>
        <p:txBody>
          <a:bodyPr wrap="none" rtlCol="0">
            <a:spAutoFit/>
          </a:bodyPr>
          <a:lstStyle/>
          <a:p>
            <a:r>
              <a:rPr lang="en-US" sz="1000" dirty="0"/>
              <a:t>SDA</a:t>
            </a:r>
          </a:p>
        </p:txBody>
      </p:sp>
      <p:sp>
        <p:nvSpPr>
          <p:cNvPr id="32" name="TextBox 31"/>
          <p:cNvSpPr txBox="1"/>
          <p:nvPr/>
        </p:nvSpPr>
        <p:spPr>
          <a:xfrm>
            <a:off x="6017024" y="4006902"/>
            <a:ext cx="433132" cy="246221"/>
          </a:xfrm>
          <a:prstGeom prst="rect">
            <a:avLst/>
          </a:prstGeom>
          <a:noFill/>
        </p:spPr>
        <p:txBody>
          <a:bodyPr wrap="none" rtlCol="0">
            <a:spAutoFit/>
          </a:bodyPr>
          <a:lstStyle/>
          <a:p>
            <a:r>
              <a:rPr lang="en-US" sz="1000" dirty="0"/>
              <a:t>SCL</a:t>
            </a:r>
          </a:p>
        </p:txBody>
      </p:sp>
      <p:sp>
        <p:nvSpPr>
          <p:cNvPr id="33" name="TextBox 32"/>
          <p:cNvSpPr txBox="1"/>
          <p:nvPr/>
        </p:nvSpPr>
        <p:spPr>
          <a:xfrm>
            <a:off x="6007614" y="4199780"/>
            <a:ext cx="447558" cy="246221"/>
          </a:xfrm>
          <a:prstGeom prst="rect">
            <a:avLst/>
          </a:prstGeom>
          <a:noFill/>
        </p:spPr>
        <p:txBody>
          <a:bodyPr wrap="none" rtlCol="0">
            <a:spAutoFit/>
          </a:bodyPr>
          <a:lstStyle/>
          <a:p>
            <a:r>
              <a:rPr lang="en-US" sz="1000" dirty="0"/>
              <a:t>SDA</a:t>
            </a:r>
          </a:p>
        </p:txBody>
      </p:sp>
      <p:sp>
        <p:nvSpPr>
          <p:cNvPr id="36" name="TextBox 35"/>
          <p:cNvSpPr txBox="1"/>
          <p:nvPr/>
        </p:nvSpPr>
        <p:spPr>
          <a:xfrm>
            <a:off x="5983807" y="5246100"/>
            <a:ext cx="433132" cy="246221"/>
          </a:xfrm>
          <a:prstGeom prst="rect">
            <a:avLst/>
          </a:prstGeom>
          <a:noFill/>
        </p:spPr>
        <p:txBody>
          <a:bodyPr wrap="none" rtlCol="0">
            <a:spAutoFit/>
          </a:bodyPr>
          <a:lstStyle/>
          <a:p>
            <a:r>
              <a:rPr lang="en-US" sz="1000" dirty="0"/>
              <a:t>SCL</a:t>
            </a:r>
          </a:p>
        </p:txBody>
      </p:sp>
      <p:sp>
        <p:nvSpPr>
          <p:cNvPr id="37" name="TextBox 36"/>
          <p:cNvSpPr txBox="1"/>
          <p:nvPr/>
        </p:nvSpPr>
        <p:spPr>
          <a:xfrm>
            <a:off x="5974281" y="5417544"/>
            <a:ext cx="447558" cy="246221"/>
          </a:xfrm>
          <a:prstGeom prst="rect">
            <a:avLst/>
          </a:prstGeom>
          <a:noFill/>
        </p:spPr>
        <p:txBody>
          <a:bodyPr wrap="none" rtlCol="0">
            <a:spAutoFit/>
          </a:bodyPr>
          <a:lstStyle/>
          <a:p>
            <a:r>
              <a:rPr lang="en-US" sz="1000" dirty="0"/>
              <a:t>SDA</a:t>
            </a:r>
          </a:p>
        </p:txBody>
      </p:sp>
    </p:spTree>
    <p:extLst>
      <p:ext uri="{BB962C8B-B14F-4D97-AF65-F5344CB8AC3E}">
        <p14:creationId xmlns:p14="http://schemas.microsoft.com/office/powerpoint/2010/main" val="3781379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Pin Mux Controller</a:t>
            </a:r>
            <a:endParaRPr lang="en-US" dirty="0"/>
          </a:p>
        </p:txBody>
      </p:sp>
      <p:sp>
        <p:nvSpPr>
          <p:cNvPr id="3" name="Content Placeholder 2"/>
          <p:cNvSpPr>
            <a:spLocks noGrp="1"/>
          </p:cNvSpPr>
          <p:nvPr>
            <p:ph idx="1"/>
          </p:nvPr>
        </p:nvSpPr>
        <p:spPr/>
        <p:txBody>
          <a:bodyPr/>
          <a:lstStyle/>
          <a:p>
            <a:r>
              <a:rPr lang="en-US" dirty="0"/>
              <a:t>The Pin Mux Controller connects the peripheral controllers to the external hardware interfaces and to each other </a:t>
            </a:r>
          </a:p>
        </p:txBody>
      </p:sp>
      <p:graphicFrame>
        <p:nvGraphicFramePr>
          <p:cNvPr id="4" name="Table 3"/>
          <p:cNvGraphicFramePr>
            <a:graphicFrameLocks noGrp="1"/>
          </p:cNvGraphicFramePr>
          <p:nvPr>
            <p:extLst>
              <p:ext uri="{D42A27DB-BD31-4B8C-83A1-F6EECF244321}">
                <p14:modId xmlns:p14="http://schemas.microsoft.com/office/powerpoint/2010/main" val="1067739692"/>
              </p:ext>
            </p:extLst>
          </p:nvPr>
        </p:nvGraphicFramePr>
        <p:xfrm>
          <a:off x="2286000" y="2374900"/>
          <a:ext cx="7467600" cy="3787140"/>
        </p:xfrm>
        <a:graphic>
          <a:graphicData uri="http://schemas.openxmlformats.org/drawingml/2006/table">
            <a:tbl>
              <a:tblPr firstRow="1" bandRow="1">
                <a:tableStyleId>{5C22544A-7EE6-4342-B048-85BDC9FD1C3A}</a:tableStyleId>
              </a:tblPr>
              <a:tblGrid>
                <a:gridCol w="820615">
                  <a:extLst>
                    <a:ext uri="{9D8B030D-6E8A-4147-A177-3AD203B41FA5}">
                      <a16:colId xmlns:a16="http://schemas.microsoft.com/office/drawing/2014/main" val="20000"/>
                    </a:ext>
                  </a:extLst>
                </a:gridCol>
                <a:gridCol w="1496916">
                  <a:extLst>
                    <a:ext uri="{9D8B030D-6E8A-4147-A177-3AD203B41FA5}">
                      <a16:colId xmlns:a16="http://schemas.microsoft.com/office/drawing/2014/main" val="20001"/>
                    </a:ext>
                  </a:extLst>
                </a:gridCol>
                <a:gridCol w="1416269">
                  <a:extLst>
                    <a:ext uri="{9D8B030D-6E8A-4147-A177-3AD203B41FA5}">
                      <a16:colId xmlns:a16="http://schemas.microsoft.com/office/drawing/2014/main" val="20002"/>
                    </a:ext>
                  </a:extLst>
                </a:gridCol>
                <a:gridCol w="3733800">
                  <a:extLst>
                    <a:ext uri="{9D8B030D-6E8A-4147-A177-3AD203B41FA5}">
                      <a16:colId xmlns:a16="http://schemas.microsoft.com/office/drawing/2014/main" val="20003"/>
                    </a:ext>
                  </a:extLst>
                </a:gridCol>
              </a:tblGrid>
              <a:tr h="370840">
                <a:tc>
                  <a:txBody>
                    <a:bodyPr/>
                    <a:lstStyle/>
                    <a:p>
                      <a:pPr algn="ctr"/>
                      <a:r>
                        <a:rPr lang="en-US" sz="1400" dirty="0">
                          <a:solidFill>
                            <a:schemeClr val="bg1"/>
                          </a:solidFill>
                        </a:rPr>
                        <a:t>Offset</a:t>
                      </a:r>
                    </a:p>
                  </a:txBody>
                  <a:tcPr anchor="ctr"/>
                </a:tc>
                <a:tc>
                  <a:txBody>
                    <a:bodyPr/>
                    <a:lstStyle/>
                    <a:p>
                      <a:pPr algn="ctr"/>
                      <a:r>
                        <a:rPr lang="en-US" sz="1400" dirty="0">
                          <a:solidFill>
                            <a:schemeClr val="bg1"/>
                          </a:solidFill>
                        </a:rPr>
                        <a:t>Register Name</a:t>
                      </a:r>
                    </a:p>
                  </a:txBody>
                  <a:tcPr anchor="ctr"/>
                </a:tc>
                <a:tc>
                  <a:txBody>
                    <a:bodyPr/>
                    <a:lstStyle/>
                    <a:p>
                      <a:pPr algn="ctr"/>
                      <a:r>
                        <a:rPr lang="en-US" sz="1400" dirty="0">
                          <a:solidFill>
                            <a:schemeClr val="bg1"/>
                          </a:solidFill>
                        </a:rPr>
                        <a:t>Default value</a:t>
                      </a:r>
                    </a:p>
                  </a:txBody>
                  <a:tcPr anchor="ctr"/>
                </a:tc>
                <a:tc>
                  <a:txBody>
                    <a:bodyPr/>
                    <a:lstStyle/>
                    <a:p>
                      <a:pPr algn="ctr"/>
                      <a:r>
                        <a:rPr lang="en-US" sz="1400" dirty="0">
                          <a:solidFill>
                            <a:schemeClr val="bg1"/>
                          </a:solidFill>
                        </a:rPr>
                        <a:t>Description</a:t>
                      </a:r>
                    </a:p>
                  </a:txBody>
                  <a:tcPr anchor="ctr"/>
                </a:tc>
                <a:extLst>
                  <a:ext uri="{0D108BD9-81ED-4DB2-BD59-A6C34878D82A}">
                    <a16:rowId xmlns:a16="http://schemas.microsoft.com/office/drawing/2014/main" val="10000"/>
                  </a:ext>
                </a:extLst>
              </a:tr>
              <a:tr h="370840">
                <a:tc>
                  <a:txBody>
                    <a:bodyPr/>
                    <a:lstStyle/>
                    <a:p>
                      <a:r>
                        <a:rPr lang="en-US" sz="1050" dirty="0">
                          <a:latin typeface="Courier New" panose="02070309020205020404" pitchFamily="49" charset="0"/>
                          <a:cs typeface="Courier New" panose="02070309020205020404" pitchFamily="49" charset="0"/>
                        </a:rPr>
                        <a:t>0x0</a:t>
                      </a:r>
                    </a:p>
                  </a:txBody>
                  <a:tcPr anchor="ctr"/>
                </a:tc>
                <a:tc>
                  <a:txBody>
                    <a:bodyPr/>
                    <a:lstStyle/>
                    <a:p>
                      <a:r>
                        <a:rPr lang="en-US" sz="1050" dirty="0">
                          <a:latin typeface="Courier New" panose="02070309020205020404" pitchFamily="49" charset="0"/>
                          <a:cs typeface="Courier New" panose="02070309020205020404" pitchFamily="49" charset="0"/>
                        </a:rPr>
                        <a:t>PMOD_MUX_CTRL</a:t>
                      </a:r>
                    </a:p>
                  </a:txBody>
                  <a:tcPr anchor="ctr"/>
                </a:tc>
                <a:tc>
                  <a:txBody>
                    <a:bodyPr/>
                    <a:lstStyle/>
                    <a:p>
                      <a:r>
                        <a:rPr lang="en-US" sz="1050" dirty="0">
                          <a:latin typeface="Courier New" panose="02070309020205020404" pitchFamily="49" charset="0"/>
                          <a:cs typeface="Courier New" panose="02070309020205020404" pitchFamily="49" charset="0"/>
                        </a:rPr>
                        <a:t>0X0</a:t>
                      </a:r>
                    </a:p>
                  </a:txBody>
                  <a:tcPr anchor="ctr"/>
                </a:tc>
                <a:tc>
                  <a:txBody>
                    <a:bodyPr/>
                    <a:lstStyle/>
                    <a:p>
                      <a:pPr marL="0" algn="l" defTabSz="914400" rtl="0" eaLnBrk="1" latinLnBrk="0" hangingPunct="1"/>
                      <a:r>
                        <a:rPr lang="en-US" sz="1050" kern="1200" dirty="0">
                          <a:solidFill>
                            <a:schemeClr val="dk1"/>
                          </a:solidFill>
                          <a:latin typeface="+mn-lt"/>
                          <a:ea typeface="+mn-ea"/>
                          <a:cs typeface="+mn-cs"/>
                        </a:rPr>
                        <a:t>This register controls mapping of the peripheral device signals on </a:t>
                      </a:r>
                      <a:r>
                        <a:rPr lang="en-US" sz="1050" kern="1200" dirty="0" err="1">
                          <a:solidFill>
                            <a:schemeClr val="dk1"/>
                          </a:solidFill>
                          <a:latin typeface="+mn-lt"/>
                          <a:ea typeface="+mn-ea"/>
                          <a:cs typeface="+mn-cs"/>
                        </a:rPr>
                        <a:t>Pmod</a:t>
                      </a:r>
                      <a:r>
                        <a:rPr lang="en-US" sz="1050" kern="1200" dirty="0">
                          <a:solidFill>
                            <a:schemeClr val="dk1"/>
                          </a:solidFill>
                          <a:latin typeface="+mn-lt"/>
                          <a:ea typeface="+mn-ea"/>
                          <a:cs typeface="+mn-cs"/>
                        </a:rPr>
                        <a:t> connectors. Refer to the </a:t>
                      </a:r>
                      <a:r>
                        <a:rPr lang="en-US" sz="1050" kern="1200" dirty="0" err="1">
                          <a:solidFill>
                            <a:srgbClr val="0000CC"/>
                          </a:solidFill>
                          <a:latin typeface="+mn-lt"/>
                          <a:ea typeface="+mn-ea"/>
                          <a:cs typeface="+mn-cs"/>
                        </a:rPr>
                        <a:t>Pmod</a:t>
                      </a:r>
                      <a:r>
                        <a:rPr lang="en-US" sz="1050" kern="1200" dirty="0">
                          <a:solidFill>
                            <a:srgbClr val="0000CC"/>
                          </a:solidFill>
                          <a:latin typeface="+mn-lt"/>
                          <a:ea typeface="+mn-ea"/>
                          <a:cs typeface="+mn-cs"/>
                        </a:rPr>
                        <a:t>  Pins Configuration </a:t>
                      </a:r>
                      <a:r>
                        <a:rPr lang="en-US" sz="1050" kern="1200" dirty="0">
                          <a:solidFill>
                            <a:schemeClr val="dk1"/>
                          </a:solidFill>
                          <a:latin typeface="+mn-lt"/>
                          <a:ea typeface="+mn-ea"/>
                          <a:cs typeface="+mn-cs"/>
                        </a:rPr>
                        <a:t>section for more details</a:t>
                      </a:r>
                    </a:p>
                  </a:txBody>
                  <a:tcPr anchor="ctr"/>
                </a:tc>
                <a:extLst>
                  <a:ext uri="{0D108BD9-81ED-4DB2-BD59-A6C34878D82A}">
                    <a16:rowId xmlns:a16="http://schemas.microsoft.com/office/drawing/2014/main" val="10001"/>
                  </a:ext>
                </a:extLst>
              </a:tr>
              <a:tr h="370840">
                <a:tc>
                  <a:txBody>
                    <a:bodyPr/>
                    <a:lstStyle/>
                    <a:p>
                      <a:r>
                        <a:rPr lang="en-US" sz="1050" dirty="0">
                          <a:latin typeface="Courier New" panose="02070309020205020404" pitchFamily="49" charset="0"/>
                          <a:cs typeface="Courier New" panose="02070309020205020404" pitchFamily="49" charset="0"/>
                        </a:rPr>
                        <a:t>0x4</a:t>
                      </a:r>
                    </a:p>
                  </a:txBody>
                  <a:tcPr anchor="ctr"/>
                </a:tc>
                <a:tc>
                  <a:txBody>
                    <a:bodyPr/>
                    <a:lstStyle/>
                    <a:p>
                      <a:r>
                        <a:rPr lang="en-US" sz="1050" dirty="0">
                          <a:latin typeface="Courier New" panose="02070309020205020404" pitchFamily="49" charset="0"/>
                          <a:cs typeface="Courier New" panose="02070309020205020404" pitchFamily="49" charset="0"/>
                        </a:rPr>
                        <a:t>I2C_MAP_CTRL</a:t>
                      </a:r>
                    </a:p>
                  </a:txBody>
                  <a:tcPr anchor="ctr"/>
                </a:tc>
                <a:tc>
                  <a:txBody>
                    <a:bodyPr/>
                    <a:lstStyle/>
                    <a:p>
                      <a:r>
                        <a:rPr lang="en-US" sz="1050" dirty="0">
                          <a:latin typeface="Courier New" panose="02070309020205020404" pitchFamily="49" charset="0"/>
                          <a:cs typeface="Courier New" panose="02070309020205020404" pitchFamily="49" charset="0"/>
                        </a:rPr>
                        <a:t>0X0</a:t>
                      </a:r>
                    </a:p>
                  </a:txBody>
                  <a:tcPr anchor="ctr"/>
                </a:tc>
                <a:tc>
                  <a:txBody>
                    <a:bodyPr/>
                    <a:lstStyle/>
                    <a:p>
                      <a:r>
                        <a:rPr lang="en-US" sz="1050" dirty="0"/>
                        <a:t>Reserved for future extensions.</a:t>
                      </a:r>
                    </a:p>
                  </a:txBody>
                  <a:tcPr anchor="ctr"/>
                </a:tc>
                <a:extLst>
                  <a:ext uri="{0D108BD9-81ED-4DB2-BD59-A6C34878D82A}">
                    <a16:rowId xmlns:a16="http://schemas.microsoft.com/office/drawing/2014/main" val="10002"/>
                  </a:ext>
                </a:extLst>
              </a:tr>
              <a:tr h="370840">
                <a:tc>
                  <a:txBody>
                    <a:bodyPr/>
                    <a:lstStyle/>
                    <a:p>
                      <a:r>
                        <a:rPr lang="en-US" sz="1050" dirty="0">
                          <a:latin typeface="Courier New" panose="02070309020205020404" pitchFamily="49" charset="0"/>
                          <a:cs typeface="Courier New" panose="02070309020205020404" pitchFamily="49" charset="0"/>
                        </a:rPr>
                        <a:t>0x8</a:t>
                      </a:r>
                    </a:p>
                  </a:txBody>
                  <a:tcPr anchor="ctr"/>
                </a:tc>
                <a:tc>
                  <a:txBody>
                    <a:bodyPr/>
                    <a:lstStyle/>
                    <a:p>
                      <a:r>
                        <a:rPr lang="en-US" sz="1050" dirty="0">
                          <a:latin typeface="Courier New" panose="02070309020205020404" pitchFamily="49" charset="0"/>
                          <a:cs typeface="Courier New" panose="02070309020205020404" pitchFamily="49" charset="0"/>
                        </a:rPr>
                        <a:t>SPI_MAP_CTRL</a:t>
                      </a:r>
                    </a:p>
                  </a:txBody>
                  <a:tcPr anchor="ctr"/>
                </a:tc>
                <a:tc>
                  <a:txBody>
                    <a:bodyPr/>
                    <a:lstStyle/>
                    <a:p>
                      <a:r>
                        <a:rPr lang="en-US" sz="1050" dirty="0">
                          <a:latin typeface="Courier New" panose="02070309020205020404" pitchFamily="49" charset="0"/>
                          <a:cs typeface="Courier New" panose="02070309020205020404" pitchFamily="49" charset="0"/>
                        </a:rPr>
                        <a:t>0X0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latin typeface="Courier New" panose="02070309020205020404" pitchFamily="49" charset="0"/>
                          <a:ea typeface="+mn-ea"/>
                          <a:cs typeface="Courier New" panose="02070309020205020404" pitchFamily="49" charset="0"/>
                        </a:rPr>
                        <a:t>SPI_MAP_CTRL[0] </a:t>
                      </a:r>
                      <a:r>
                        <a:rPr lang="en-US" sz="1050" dirty="0"/>
                        <a:t>selects the mode of</a:t>
                      </a:r>
                      <a:r>
                        <a:rPr lang="en-US" sz="1050" baseline="0" dirty="0"/>
                        <a:t> operation of the SPI slave:</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baseline="0" dirty="0"/>
                        <a:t>Normal operation, </a:t>
                      </a:r>
                      <a:r>
                        <a:rPr lang="en-US" sz="1050" kern="1200" dirty="0">
                          <a:solidFill>
                            <a:schemeClr val="dk1"/>
                          </a:solidFill>
                          <a:latin typeface="Courier New" panose="02070309020205020404" pitchFamily="49" charset="0"/>
                          <a:ea typeface="+mn-ea"/>
                          <a:cs typeface="Courier New" panose="02070309020205020404" pitchFamily="49" charset="0"/>
                        </a:rPr>
                        <a:t>SPI_MAP_CTRL[0]=0:</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dirty="0"/>
                        <a:t>SPI</a:t>
                      </a:r>
                      <a:r>
                        <a:rPr lang="en-US" sz="1050" baseline="0" dirty="0"/>
                        <a:t> slave is connected to Pmod1 at connector J1.</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baseline="0" dirty="0"/>
                        <a:t>Loop-back mode, </a:t>
                      </a:r>
                      <a:r>
                        <a:rPr lang="en-US" sz="1050" kern="1200" dirty="0">
                          <a:solidFill>
                            <a:schemeClr val="dk1"/>
                          </a:solidFill>
                          <a:latin typeface="Courier New" panose="02070309020205020404" pitchFamily="49" charset="0"/>
                          <a:ea typeface="+mn-ea"/>
                          <a:cs typeface="Courier New" panose="02070309020205020404" pitchFamily="49" charset="0"/>
                        </a:rPr>
                        <a:t>SPI_MAP_CTRL[0]=1: </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dirty="0"/>
                        <a:t>SPI</a:t>
                      </a:r>
                      <a:r>
                        <a:rPr lang="en-US" sz="1050" baseline="0" dirty="0"/>
                        <a:t> slave is connected to the SPI master inside the FPGA using CS4. This mode is for test purposes only.</a:t>
                      </a:r>
                    </a:p>
                    <a:p>
                      <a:pPr marL="0" marR="0" indent="0" algn="l" defTabSz="914400" rtl="0" eaLnBrk="1" fontAlgn="auto" latinLnBrk="0" hangingPunct="1">
                        <a:lnSpc>
                          <a:spcPct val="100000"/>
                        </a:lnSpc>
                        <a:spcBef>
                          <a:spcPts val="0"/>
                        </a:spcBef>
                        <a:spcAft>
                          <a:spcPts val="0"/>
                        </a:spcAft>
                        <a:buClrTx/>
                        <a:buSzTx/>
                        <a:buFontTx/>
                        <a:buNone/>
                        <a:tabLst/>
                        <a:defRPr/>
                      </a:pPr>
                      <a:r>
                        <a:rPr lang="en-US" sz="1050" dirty="0"/>
                        <a:t>This register is ignored for ARC_EM6 and  ARC_EM6_GP configurations.</a:t>
                      </a:r>
                    </a:p>
                  </a:txBody>
                  <a:tcPr anchor="ctr"/>
                </a:tc>
                <a:extLst>
                  <a:ext uri="{0D108BD9-81ED-4DB2-BD59-A6C34878D82A}">
                    <a16:rowId xmlns:a16="http://schemas.microsoft.com/office/drawing/2014/main" val="10003"/>
                  </a:ext>
                </a:extLst>
              </a:tr>
              <a:tr h="370840">
                <a:tc>
                  <a:txBody>
                    <a:bodyPr/>
                    <a:lstStyle/>
                    <a:p>
                      <a:r>
                        <a:rPr lang="en-US" sz="1050" dirty="0">
                          <a:latin typeface="Courier New" panose="02070309020205020404" pitchFamily="49" charset="0"/>
                          <a:cs typeface="Courier New" panose="02070309020205020404" pitchFamily="49" charset="0"/>
                        </a:rPr>
                        <a:t>0xc</a:t>
                      </a:r>
                    </a:p>
                  </a:txBody>
                  <a:tcPr anchor="ctr"/>
                </a:tc>
                <a:tc>
                  <a:txBody>
                    <a:bodyPr/>
                    <a:lstStyle/>
                    <a:p>
                      <a:r>
                        <a:rPr lang="en-US" sz="1050" dirty="0">
                          <a:latin typeface="Courier New" panose="02070309020205020404" pitchFamily="49" charset="0"/>
                          <a:cs typeface="Courier New" panose="02070309020205020404" pitchFamily="49" charset="0"/>
                        </a:rPr>
                        <a:t>UART_MAP_CTRL</a:t>
                      </a:r>
                    </a:p>
                  </a:txBody>
                  <a:tcPr anchor="ctr"/>
                </a:tc>
                <a:tc>
                  <a:txBody>
                    <a:bodyPr/>
                    <a:lstStyle/>
                    <a:p>
                      <a:r>
                        <a:rPr lang="en-US" sz="1050" dirty="0">
                          <a:latin typeface="Courier New" panose="02070309020205020404" pitchFamily="49" charset="0"/>
                          <a:cs typeface="Courier New" panose="02070309020205020404" pitchFamily="49" charset="0"/>
                        </a:rPr>
                        <a:t>0XE4</a:t>
                      </a:r>
                    </a:p>
                  </a:txBody>
                  <a:tcPr anchor="ctr"/>
                </a:tc>
                <a:tc>
                  <a:txBody>
                    <a:bodyPr/>
                    <a:lstStyle/>
                    <a:p>
                      <a:r>
                        <a:rPr lang="en-US" sz="1050" dirty="0"/>
                        <a:t>This register controls the mapping of the UART signals on the Pmod1 connector. Refer to the </a:t>
                      </a:r>
                      <a:r>
                        <a:rPr lang="en-US" sz="1050" dirty="0" err="1"/>
                        <a:t>Pmod</a:t>
                      </a:r>
                      <a:r>
                        <a:rPr lang="en-US" sz="1050" dirty="0"/>
                        <a:t> Pin Configuration section for</a:t>
                      </a:r>
                      <a:r>
                        <a:rPr lang="en-US" sz="1050" baseline="0" dirty="0"/>
                        <a:t> more </a:t>
                      </a:r>
                      <a:r>
                        <a:rPr lang="en-US" sz="1050" baseline="0" dirty="0" err="1"/>
                        <a:t>datails</a:t>
                      </a:r>
                      <a:r>
                        <a:rPr lang="en-US" sz="1050" baseline="0" dirty="0"/>
                        <a:t>.</a:t>
                      </a:r>
                      <a:r>
                        <a:rPr lang="en-US" sz="1050" dirty="0"/>
                        <a:t> </a:t>
                      </a:r>
                      <a:r>
                        <a:rPr lang="en-US" sz="1050" baseline="0" dirty="0"/>
                        <a:t> </a:t>
                      </a:r>
                      <a:endParaRPr lang="en-US" sz="1050" dirty="0"/>
                    </a:p>
                  </a:txBody>
                  <a:tcPr anchor="ctr"/>
                </a:tc>
                <a:extLst>
                  <a:ext uri="{0D108BD9-81ED-4DB2-BD59-A6C34878D82A}">
                    <a16:rowId xmlns:a16="http://schemas.microsoft.com/office/drawing/2014/main" val="10004"/>
                  </a:ext>
                </a:extLst>
              </a:tr>
              <a:tr h="370840">
                <a:tc>
                  <a:txBody>
                    <a:bodyPr/>
                    <a:lstStyle/>
                    <a:p>
                      <a:r>
                        <a:rPr lang="en-US" sz="1050" kern="1200" dirty="0">
                          <a:solidFill>
                            <a:schemeClr val="dk1"/>
                          </a:solidFill>
                          <a:latin typeface="Courier New" panose="02070309020205020404" pitchFamily="49" charset="0"/>
                          <a:ea typeface="+mn-ea"/>
                          <a:cs typeface="Courier New" panose="02070309020205020404" pitchFamily="49" charset="0"/>
                        </a:rPr>
                        <a:t>0x14</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latin typeface="Courier New" panose="02070309020205020404" pitchFamily="49" charset="0"/>
                          <a:ea typeface="+mn-ea"/>
                          <a:cs typeface="Courier New" panose="02070309020205020404" pitchFamily="49" charset="0"/>
                        </a:rPr>
                        <a:t>SPI_MST_CS_CTRL </a:t>
                      </a:r>
                    </a:p>
                  </a:txBody>
                  <a:tcPr anchor="ctr"/>
                </a:tc>
                <a:tc>
                  <a:txBody>
                    <a:bodyPr/>
                    <a:lstStyle/>
                    <a:p>
                      <a:r>
                        <a:rPr lang="en-US" sz="1050" kern="1200" dirty="0">
                          <a:solidFill>
                            <a:schemeClr val="dk1"/>
                          </a:solidFill>
                          <a:latin typeface="+mn-lt"/>
                          <a:ea typeface="+mn-ea"/>
                          <a:cs typeface="+mn-cs"/>
                        </a:rPr>
                        <a:t>0X0</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latin typeface="+mn-lt"/>
                          <a:ea typeface="+mn-ea"/>
                          <a:cs typeface="+mn-cs"/>
                        </a:rPr>
                        <a:t>SPI Master select control. 	</a:t>
                      </a:r>
                    </a:p>
                  </a:txBody>
                  <a:tcPr anchor="ctr"/>
                </a:tc>
                <a:extLst>
                  <a:ext uri="{0D108BD9-81ED-4DB2-BD59-A6C34878D82A}">
                    <a16:rowId xmlns:a16="http://schemas.microsoft.com/office/drawing/2014/main" val="406842758"/>
                  </a:ext>
                </a:extLst>
              </a:tr>
            </a:tbl>
          </a:graphicData>
        </a:graphic>
      </p:graphicFrame>
    </p:spTree>
    <p:extLst>
      <p:ext uri="{BB962C8B-B14F-4D97-AF65-F5344CB8AC3E}">
        <p14:creationId xmlns:p14="http://schemas.microsoft.com/office/powerpoint/2010/main" val="2663587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Clock</a:t>
            </a:r>
          </a:p>
        </p:txBody>
      </p:sp>
      <p:sp>
        <p:nvSpPr>
          <p:cNvPr id="3" name="Content Placeholder 2"/>
          <p:cNvSpPr>
            <a:spLocks noGrp="1"/>
          </p:cNvSpPr>
          <p:nvPr>
            <p:ph idx="1"/>
          </p:nvPr>
        </p:nvSpPr>
        <p:spPr>
          <a:xfrm>
            <a:off x="2514600" y="4991100"/>
            <a:ext cx="8153400" cy="685800"/>
          </a:xfrm>
        </p:spPr>
        <p:txBody>
          <a:bodyPr/>
          <a:lstStyle/>
          <a:p>
            <a:pPr marL="0" indent="0">
              <a:buNone/>
            </a:pPr>
            <a:r>
              <a:rPr lang="en-US" sz="1600" dirty="0"/>
              <a:t>The Peripheral Controllers uses a system clock and a peripheral clock for the interface</a:t>
            </a:r>
          </a:p>
          <a:p>
            <a:pPr marL="0" indent="0">
              <a:buNone/>
            </a:pPr>
            <a:r>
              <a:rPr lang="en-US" sz="1600" dirty="0"/>
              <a:t> </a:t>
            </a:r>
          </a:p>
        </p:txBody>
      </p:sp>
      <p:graphicFrame>
        <p:nvGraphicFramePr>
          <p:cNvPr id="4" name="Table 3"/>
          <p:cNvGraphicFramePr>
            <a:graphicFrameLocks noGrp="1"/>
          </p:cNvGraphicFramePr>
          <p:nvPr>
            <p:extLst>
              <p:ext uri="{D42A27DB-BD31-4B8C-83A1-F6EECF244321}">
                <p14:modId xmlns:p14="http://schemas.microsoft.com/office/powerpoint/2010/main" val="1731263364"/>
              </p:ext>
            </p:extLst>
          </p:nvPr>
        </p:nvGraphicFramePr>
        <p:xfrm>
          <a:off x="2514600" y="1524000"/>
          <a:ext cx="6553200" cy="327660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0000"/>
                    </a:ext>
                  </a:extLst>
                </a:gridCol>
                <a:gridCol w="31242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tblGrid>
              <a:tr h="732006">
                <a:tc>
                  <a:txBody>
                    <a:bodyPr/>
                    <a:lstStyle/>
                    <a:p>
                      <a:r>
                        <a:rPr lang="en-US" dirty="0">
                          <a:solidFill>
                            <a:schemeClr val="bg1"/>
                          </a:solidFill>
                        </a:rPr>
                        <a:t>Components</a:t>
                      </a:r>
                    </a:p>
                  </a:txBody>
                  <a:tcPr/>
                </a:tc>
                <a:tc>
                  <a:txBody>
                    <a:bodyPr/>
                    <a:lstStyle/>
                    <a:p>
                      <a:pPr algn="ctr"/>
                      <a:r>
                        <a:rPr lang="en-US" dirty="0">
                          <a:solidFill>
                            <a:schemeClr val="bg1"/>
                          </a:solidFill>
                        </a:rPr>
                        <a:t>System clock</a:t>
                      </a:r>
                    </a:p>
                    <a:p>
                      <a:pPr algn="ctr"/>
                      <a:r>
                        <a:rPr lang="en-US" dirty="0">
                          <a:solidFill>
                            <a:schemeClr val="bg1"/>
                          </a:solidFill>
                        </a:rPr>
                        <a:t>EM7D/EM9D/EM11D </a:t>
                      </a:r>
                    </a:p>
                  </a:txBody>
                  <a:tcPr/>
                </a:tc>
                <a:tc>
                  <a:txBody>
                    <a:bodyPr/>
                    <a:lstStyle/>
                    <a:p>
                      <a:pPr algn="ctr"/>
                      <a:r>
                        <a:rPr lang="en-US" sz="1800" dirty="0">
                          <a:solidFill>
                            <a:schemeClr val="bg1"/>
                          </a:solidFill>
                        </a:rPr>
                        <a:t>Peripheral clock </a:t>
                      </a:r>
                      <a:endParaRPr lang="en-US" dirty="0">
                        <a:solidFill>
                          <a:schemeClr val="bg1"/>
                        </a:solidFill>
                      </a:endParaRPr>
                    </a:p>
                  </a:txBody>
                  <a:tcPr/>
                </a:tc>
                <a:extLst>
                  <a:ext uri="{0D108BD9-81ED-4DB2-BD59-A6C34878D82A}">
                    <a16:rowId xmlns:a16="http://schemas.microsoft.com/office/drawing/2014/main" val="10000"/>
                  </a:ext>
                </a:extLst>
              </a:tr>
              <a:tr h="424099">
                <a:tc>
                  <a:txBody>
                    <a:bodyPr/>
                    <a:lstStyle/>
                    <a:p>
                      <a:r>
                        <a:rPr lang="en-US" sz="1600" dirty="0"/>
                        <a:t>CPU/Timer</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30MHz/30MHz/20MHz</a:t>
                      </a:r>
                    </a:p>
                  </a:txBody>
                  <a:tcPr/>
                </a:tc>
                <a:tc>
                  <a:txBody>
                    <a:bodyPr/>
                    <a:lstStyle/>
                    <a:p>
                      <a:pPr algn="ctr"/>
                      <a:r>
                        <a:rPr lang="en-US" sz="1600" dirty="0"/>
                        <a:t>-</a:t>
                      </a:r>
                    </a:p>
                  </a:txBody>
                  <a:tcPr/>
                </a:tc>
                <a:extLst>
                  <a:ext uri="{0D108BD9-81ED-4DB2-BD59-A6C34878D82A}">
                    <a16:rowId xmlns:a16="http://schemas.microsoft.com/office/drawing/2014/main" val="10001"/>
                  </a:ext>
                </a:extLst>
              </a:tr>
              <a:tr h="424099">
                <a:tc>
                  <a:txBody>
                    <a:bodyPr/>
                    <a:lstStyle/>
                    <a:p>
                      <a:pPr algn="l"/>
                      <a:r>
                        <a:rPr lang="en-US" sz="1600" dirty="0"/>
                        <a:t>GPIO</a:t>
                      </a:r>
                    </a:p>
                  </a:txBody>
                  <a:tcPr/>
                </a:tc>
                <a:tc>
                  <a:txBody>
                    <a:bodyPr/>
                    <a:lstStyle/>
                    <a:p>
                      <a:pPr algn="ctr"/>
                      <a:r>
                        <a:rPr lang="en-US" sz="1600" dirty="0"/>
                        <a:t>30MHz/30MHz/20MHz</a:t>
                      </a:r>
                    </a:p>
                  </a:txBody>
                  <a:tcPr/>
                </a:tc>
                <a:tc>
                  <a:txBody>
                    <a:bodyPr/>
                    <a:lstStyle/>
                    <a:p>
                      <a:pPr algn="ctr"/>
                      <a:r>
                        <a:rPr lang="en-US" sz="1600" dirty="0"/>
                        <a:t>-</a:t>
                      </a:r>
                    </a:p>
                  </a:txBody>
                  <a:tcPr/>
                </a:tc>
                <a:extLst>
                  <a:ext uri="{0D108BD9-81ED-4DB2-BD59-A6C34878D82A}">
                    <a16:rowId xmlns:a16="http://schemas.microsoft.com/office/drawing/2014/main" val="10002"/>
                  </a:ext>
                </a:extLst>
              </a:tr>
              <a:tr h="424099">
                <a:tc>
                  <a:txBody>
                    <a:bodyPr/>
                    <a:lstStyle/>
                    <a:p>
                      <a:pPr algn="l"/>
                      <a:r>
                        <a:rPr lang="en-US" sz="1600" dirty="0"/>
                        <a:t>UART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30MHz/30MHz/20MHz</a:t>
                      </a:r>
                    </a:p>
                  </a:txBody>
                  <a:tcPr/>
                </a:tc>
                <a:tc>
                  <a:txBody>
                    <a:bodyPr/>
                    <a:lstStyle/>
                    <a:p>
                      <a:pPr algn="ctr"/>
                      <a:r>
                        <a:rPr lang="en-US" sz="1600" dirty="0"/>
                        <a:t>50MHz</a:t>
                      </a:r>
                    </a:p>
                  </a:txBody>
                  <a:tcPr/>
                </a:tc>
                <a:extLst>
                  <a:ext uri="{0D108BD9-81ED-4DB2-BD59-A6C34878D82A}">
                    <a16:rowId xmlns:a16="http://schemas.microsoft.com/office/drawing/2014/main" val="10003"/>
                  </a:ext>
                </a:extLst>
              </a:tr>
              <a:tr h="424099">
                <a:tc>
                  <a:txBody>
                    <a:bodyPr/>
                    <a:lstStyle/>
                    <a:p>
                      <a:pPr algn="l"/>
                      <a:r>
                        <a:rPr lang="en-US" sz="1600" dirty="0"/>
                        <a:t>SPI Mater</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30MHz/30MHz/20MHz</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50MHz</a:t>
                      </a:r>
                    </a:p>
                  </a:txBody>
                  <a:tcPr/>
                </a:tc>
                <a:extLst>
                  <a:ext uri="{0D108BD9-81ED-4DB2-BD59-A6C34878D82A}">
                    <a16:rowId xmlns:a16="http://schemas.microsoft.com/office/drawing/2014/main" val="10004"/>
                  </a:ext>
                </a:extLst>
              </a:tr>
              <a:tr h="424099">
                <a:tc>
                  <a:txBody>
                    <a:bodyPr/>
                    <a:lstStyle/>
                    <a:p>
                      <a:pPr algn="l"/>
                      <a:r>
                        <a:rPr lang="en-US" sz="1600" dirty="0"/>
                        <a:t>SPI Slave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30MHz/30MHz/20MHz</a:t>
                      </a:r>
                    </a:p>
                  </a:txBody>
                  <a:tcPr/>
                </a:tc>
                <a:tc>
                  <a:txBody>
                    <a:bodyPr/>
                    <a:lstStyle/>
                    <a:p>
                      <a:pPr algn="ctr"/>
                      <a:r>
                        <a:rPr lang="en-US" sz="1600" dirty="0"/>
                        <a:t>50MHz</a:t>
                      </a:r>
                    </a:p>
                  </a:txBody>
                  <a:tcPr/>
                </a:tc>
                <a:extLst>
                  <a:ext uri="{0D108BD9-81ED-4DB2-BD59-A6C34878D82A}">
                    <a16:rowId xmlns:a16="http://schemas.microsoft.com/office/drawing/2014/main" val="10005"/>
                  </a:ext>
                </a:extLst>
              </a:tr>
              <a:tr h="424099">
                <a:tc>
                  <a:txBody>
                    <a:bodyPr/>
                    <a:lstStyle/>
                    <a:p>
                      <a:pPr algn="l"/>
                      <a:r>
                        <a:rPr lang="en-US" sz="1600" dirty="0"/>
                        <a:t>I2C</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t>30MHz/30MHz/20MHz</a:t>
                      </a:r>
                    </a:p>
                  </a:txBody>
                  <a:tcPr/>
                </a:tc>
                <a:tc>
                  <a:txBody>
                    <a:bodyPr/>
                    <a:lstStyle/>
                    <a:p>
                      <a:pPr algn="ctr"/>
                      <a:r>
                        <a:rPr lang="en-US" sz="1600" dirty="0"/>
                        <a:t>50MHz</a:t>
                      </a:r>
                    </a:p>
                  </a:txBody>
                  <a:tcPr/>
                </a:tc>
                <a:extLst>
                  <a:ext uri="{0D108BD9-81ED-4DB2-BD59-A6C34878D82A}">
                    <a16:rowId xmlns:a16="http://schemas.microsoft.com/office/drawing/2014/main" val="10006"/>
                  </a:ext>
                </a:extLst>
              </a:tr>
            </a:tbl>
          </a:graphicData>
        </a:graphic>
      </p:graphicFrame>
      <p:sp>
        <p:nvSpPr>
          <p:cNvPr id="5" name="Content Placeholder 2"/>
          <p:cNvSpPr txBox="1">
            <a:spLocks/>
          </p:cNvSpPr>
          <p:nvPr/>
        </p:nvSpPr>
        <p:spPr>
          <a:xfrm>
            <a:off x="2397587" y="1139187"/>
            <a:ext cx="7785100" cy="457200"/>
          </a:xfrm>
          <a:prstGeom prst="rect">
            <a:avLst/>
          </a:prstGeom>
        </p:spPr>
        <p:txBody>
          <a:bodyPr vert="horz" lIns="91440" tIns="45720" rIns="91440" bIns="45720" rtlCol="0">
            <a:noAutofit/>
          </a:bodyPr>
          <a:lstStyle>
            <a:lvl1pPr marL="169863" indent="-169863" algn="l" defTabSz="914400" rtl="0" eaLnBrk="1" latinLnBrk="0" hangingPunct="1">
              <a:spcBef>
                <a:spcPts val="600"/>
              </a:spcBef>
              <a:buFont typeface="Arial" pitchFamily="34" charset="0"/>
              <a:buChar char="•"/>
              <a:defRPr lang="en-US" sz="2000" kern="1200" dirty="0" smtClean="0">
                <a:solidFill>
                  <a:schemeClr val="tx1"/>
                </a:solidFill>
                <a:latin typeface="+mn-lt"/>
                <a:ea typeface="+mn-ea"/>
                <a:cs typeface="+mn-cs"/>
              </a:defRPr>
            </a:lvl1pPr>
            <a:lvl2pPr marL="457200" indent="-168275" algn="l" defTabSz="914400" rtl="0" eaLnBrk="1" latinLnBrk="0" hangingPunct="1">
              <a:spcBef>
                <a:spcPts val="600"/>
              </a:spcBef>
              <a:buFont typeface="Arial" pitchFamily="34" charset="0"/>
              <a:buChar char="–"/>
              <a:defRPr lang="en-US" sz="1800" kern="1200" dirty="0" smtClean="0">
                <a:solidFill>
                  <a:schemeClr val="tx1"/>
                </a:solidFill>
                <a:latin typeface="+mn-lt"/>
                <a:ea typeface="+mn-ea"/>
                <a:cs typeface="+mn-cs"/>
              </a:defRPr>
            </a:lvl2pPr>
            <a:lvl3pPr marL="744538" indent="-176213" algn="l" defTabSz="568325" rtl="0" eaLnBrk="1" latinLnBrk="0" hangingPunct="1">
              <a:spcBef>
                <a:spcPts val="600"/>
              </a:spcBef>
              <a:buFont typeface="Arial" pitchFamily="34" charset="0"/>
              <a:buChar char="–"/>
              <a:tabLst>
                <a:tab pos="803275" algn="l"/>
              </a:tabLst>
              <a:defRPr lang="en-US" sz="1600" kern="1200" dirty="0" smtClean="0">
                <a:solidFill>
                  <a:schemeClr val="tx1"/>
                </a:solidFill>
                <a:latin typeface="+mn-lt"/>
                <a:ea typeface="+mn-ea"/>
                <a:cs typeface="+mn-cs"/>
              </a:defRPr>
            </a:lvl3pPr>
            <a:lvl4pPr marL="1031875" indent="-174625" algn="l" defTabSz="914400" rtl="0" eaLnBrk="1" latinLnBrk="0" hangingPunct="1">
              <a:spcBef>
                <a:spcPct val="20000"/>
              </a:spcBef>
              <a:buFont typeface="Arial" pitchFamily="34" charset="0"/>
              <a:buChar char="–"/>
              <a:defRPr lang="en-US" sz="1400" kern="1200" baseline="0" dirty="0" smtClean="0">
                <a:solidFill>
                  <a:schemeClr val="tx1"/>
                </a:solidFill>
                <a:latin typeface="+mn-lt"/>
                <a:ea typeface="+mn-ea"/>
                <a:cs typeface="+mn-cs"/>
              </a:defRPr>
            </a:lvl4pPr>
            <a:lvl5pPr marL="1031875" indent="-173038" algn="l" defTabSz="914400" rtl="0" eaLnBrk="1" latinLnBrk="0" hangingPunct="1">
              <a:spcBef>
                <a:spcPct val="20000"/>
              </a:spcBef>
              <a:buFont typeface="Arial" pitchFamily="34" charset="0"/>
              <a:buChar char="–"/>
              <a:defRPr lang="en-US" sz="1400" kern="1200" baseline="0" dirty="0" smtClean="0">
                <a:solidFill>
                  <a:schemeClr val="tx1"/>
                </a:solidFill>
                <a:latin typeface="+mn-lt"/>
                <a:ea typeface="+mn-ea"/>
                <a:cs typeface="+mn-cs"/>
              </a:defRPr>
            </a:lvl5pPr>
            <a:lvl6pPr marL="1154113" indent="0" algn="l" defTabSz="914400" rtl="0" eaLnBrk="1" latinLnBrk="0" hangingPunct="1">
              <a:spcBef>
                <a:spcPct val="20000"/>
              </a:spcBef>
              <a:buFont typeface="Arial" pitchFamily="34" charset="0"/>
              <a:buNone/>
              <a:defRPr lang="en-US" sz="1400" kern="1200" baseline="0" dirty="0" smtClean="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dirty="0"/>
              <a:t>The table lists the clocks used by different peripheral interface</a:t>
            </a:r>
          </a:p>
          <a:p>
            <a:pPr marL="0" indent="0">
              <a:buNone/>
            </a:pPr>
            <a:r>
              <a:rPr lang="en-US" sz="1600" dirty="0"/>
              <a:t> </a:t>
            </a:r>
          </a:p>
        </p:txBody>
      </p:sp>
    </p:spTree>
    <p:extLst>
      <p:ext uri="{BB962C8B-B14F-4D97-AF65-F5344CB8AC3E}">
        <p14:creationId xmlns:p14="http://schemas.microsoft.com/office/powerpoint/2010/main" val="2299496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Map and Interrupts</a:t>
            </a:r>
          </a:p>
        </p:txBody>
      </p:sp>
      <p:graphicFrame>
        <p:nvGraphicFramePr>
          <p:cNvPr id="4" name="Table 3"/>
          <p:cNvGraphicFramePr>
            <a:graphicFrameLocks noGrp="1"/>
          </p:cNvGraphicFramePr>
          <p:nvPr>
            <p:extLst>
              <p:ext uri="{D42A27DB-BD31-4B8C-83A1-F6EECF244321}">
                <p14:modId xmlns:p14="http://schemas.microsoft.com/office/powerpoint/2010/main" val="2822220423"/>
              </p:ext>
            </p:extLst>
          </p:nvPr>
        </p:nvGraphicFramePr>
        <p:xfrm>
          <a:off x="8077200" y="3357881"/>
          <a:ext cx="2209800" cy="3010503"/>
        </p:xfrm>
        <a:graphic>
          <a:graphicData uri="http://schemas.openxmlformats.org/drawingml/2006/table">
            <a:tbl>
              <a:tblPr firstRow="1" bandRow="1">
                <a:tableStyleId>{5C22544A-7EE6-4342-B048-85BDC9FD1C3A}</a:tableStyleId>
              </a:tblPr>
              <a:tblGrid>
                <a:gridCol w="805249">
                  <a:extLst>
                    <a:ext uri="{9D8B030D-6E8A-4147-A177-3AD203B41FA5}">
                      <a16:colId xmlns:a16="http://schemas.microsoft.com/office/drawing/2014/main" val="20000"/>
                    </a:ext>
                  </a:extLst>
                </a:gridCol>
                <a:gridCol w="1404551">
                  <a:extLst>
                    <a:ext uri="{9D8B030D-6E8A-4147-A177-3AD203B41FA5}">
                      <a16:colId xmlns:a16="http://schemas.microsoft.com/office/drawing/2014/main" val="20001"/>
                    </a:ext>
                  </a:extLst>
                </a:gridCol>
              </a:tblGrid>
              <a:tr h="231715">
                <a:tc>
                  <a:txBody>
                    <a:bodyPr/>
                    <a:lstStyle/>
                    <a:p>
                      <a:pPr algn="ctr"/>
                      <a:r>
                        <a:rPr lang="en-US" sz="1000" dirty="0">
                          <a:solidFill>
                            <a:schemeClr val="bg1"/>
                          </a:solidFill>
                        </a:rPr>
                        <a:t>Interrupt</a:t>
                      </a:r>
                    </a:p>
                  </a:txBody>
                  <a:tcPr anchor="ctr"/>
                </a:tc>
                <a:tc>
                  <a:txBody>
                    <a:bodyPr/>
                    <a:lstStyle/>
                    <a:p>
                      <a:pPr algn="ctr"/>
                      <a:r>
                        <a:rPr lang="en-US" sz="1000" dirty="0">
                          <a:solidFill>
                            <a:schemeClr val="bg1"/>
                          </a:solidFill>
                        </a:rPr>
                        <a:t>Component</a:t>
                      </a:r>
                    </a:p>
                  </a:txBody>
                  <a:tcPr anchor="ctr"/>
                </a:tc>
                <a:extLst>
                  <a:ext uri="{0D108BD9-81ED-4DB2-BD59-A6C34878D82A}">
                    <a16:rowId xmlns:a16="http://schemas.microsoft.com/office/drawing/2014/main" val="10000"/>
                  </a:ext>
                </a:extLst>
              </a:tr>
              <a:tr h="231715">
                <a:tc>
                  <a:txBody>
                    <a:bodyPr/>
                    <a:lstStyle/>
                    <a:p>
                      <a:r>
                        <a:rPr lang="en-US" sz="1000" dirty="0">
                          <a:latin typeface="Courier New" panose="02070309020205020404" pitchFamily="49" charset="0"/>
                          <a:cs typeface="Courier New" panose="02070309020205020404" pitchFamily="49" charset="0"/>
                        </a:rPr>
                        <a:t>irq_22</a:t>
                      </a:r>
                    </a:p>
                  </a:txBody>
                  <a:tcPr anchor="ctr"/>
                </a:tc>
                <a:tc>
                  <a:txBody>
                    <a:bodyPr/>
                    <a:lstStyle/>
                    <a:p>
                      <a:r>
                        <a:rPr lang="en-US" sz="1000" dirty="0"/>
                        <a:t>GPIO controller</a:t>
                      </a:r>
                    </a:p>
                  </a:txBody>
                  <a:tcPr anchor="ctr"/>
                </a:tc>
                <a:extLst>
                  <a:ext uri="{0D108BD9-81ED-4DB2-BD59-A6C34878D82A}">
                    <a16:rowId xmlns:a16="http://schemas.microsoft.com/office/drawing/2014/main" val="10001"/>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irq_23</a:t>
                      </a:r>
                    </a:p>
                  </a:txBody>
                  <a:tcPr anchor="ctr"/>
                </a:tc>
                <a:tc>
                  <a:txBody>
                    <a:bodyPr/>
                    <a:lstStyle/>
                    <a:p>
                      <a:r>
                        <a:rPr lang="en-US" sz="1000" dirty="0"/>
                        <a:t>I2C_0 controller</a:t>
                      </a:r>
                    </a:p>
                  </a:txBody>
                  <a:tcPr anchor="ctr"/>
                </a:tc>
                <a:extLst>
                  <a:ext uri="{0D108BD9-81ED-4DB2-BD59-A6C34878D82A}">
                    <a16:rowId xmlns:a16="http://schemas.microsoft.com/office/drawing/2014/main" val="10002"/>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irq_24</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I2C_1 controller</a:t>
                      </a:r>
                    </a:p>
                  </a:txBody>
                  <a:tcPr anchor="ctr"/>
                </a:tc>
                <a:extLst>
                  <a:ext uri="{0D108BD9-81ED-4DB2-BD59-A6C34878D82A}">
                    <a16:rowId xmlns:a16="http://schemas.microsoft.com/office/drawing/2014/main" val="10003"/>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irq_25</a:t>
                      </a:r>
                    </a:p>
                  </a:txBody>
                  <a:tcPr anchor="ctr"/>
                </a:tc>
                <a:tc>
                  <a:txBody>
                    <a:bodyPr/>
                    <a:lstStyle/>
                    <a:p>
                      <a:r>
                        <a:rPr lang="en-US" sz="1000" dirty="0"/>
                        <a:t>SPI Master controller</a:t>
                      </a:r>
                    </a:p>
                  </a:txBody>
                  <a:tcPr anchor="ctr"/>
                </a:tc>
                <a:extLst>
                  <a:ext uri="{0D108BD9-81ED-4DB2-BD59-A6C34878D82A}">
                    <a16:rowId xmlns:a16="http://schemas.microsoft.com/office/drawing/2014/main" val="10004"/>
                  </a:ext>
                </a:extLst>
              </a:tr>
              <a:tr h="3282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irq_26</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SPI Slave controller</a:t>
                      </a:r>
                      <a:endParaRPr lang="en-US" sz="1000" baseline="30000" dirty="0"/>
                    </a:p>
                  </a:txBody>
                  <a:tcPr anchor="ctr"/>
                </a:tc>
                <a:extLst>
                  <a:ext uri="{0D108BD9-81ED-4DB2-BD59-A6C34878D82A}">
                    <a16:rowId xmlns:a16="http://schemas.microsoft.com/office/drawing/2014/main" val="10005"/>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irq_27</a:t>
                      </a:r>
                    </a:p>
                  </a:txBody>
                  <a:tcPr anchor="ctr"/>
                </a:tc>
                <a:tc>
                  <a:txBody>
                    <a:bodyPr/>
                    <a:lstStyle/>
                    <a:p>
                      <a:r>
                        <a:rPr lang="en-US" sz="1000" dirty="0"/>
                        <a:t>UART0</a:t>
                      </a:r>
                    </a:p>
                  </a:txBody>
                  <a:tcPr anchor="ctr"/>
                </a:tc>
                <a:extLst>
                  <a:ext uri="{0D108BD9-81ED-4DB2-BD59-A6C34878D82A}">
                    <a16:rowId xmlns:a16="http://schemas.microsoft.com/office/drawing/2014/main" val="10006"/>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irq_28</a:t>
                      </a:r>
                    </a:p>
                  </a:txBody>
                  <a:tcPr anchor="ctr"/>
                </a:tc>
                <a:tc>
                  <a:txBody>
                    <a:bodyPr/>
                    <a:lstStyle/>
                    <a:p>
                      <a:r>
                        <a:rPr lang="en-US" sz="1000" dirty="0"/>
                        <a:t>UART1</a:t>
                      </a:r>
                    </a:p>
                  </a:txBody>
                  <a:tcPr anchor="ctr"/>
                </a:tc>
                <a:extLst>
                  <a:ext uri="{0D108BD9-81ED-4DB2-BD59-A6C34878D82A}">
                    <a16:rowId xmlns:a16="http://schemas.microsoft.com/office/drawing/2014/main" val="10007"/>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irq_29</a:t>
                      </a:r>
                    </a:p>
                  </a:txBody>
                  <a:tcPr anchor="ctr"/>
                </a:tc>
                <a:tc>
                  <a:txBody>
                    <a:bodyPr/>
                    <a:lstStyle/>
                    <a:p>
                      <a:r>
                        <a:rPr lang="en-US" sz="1000" dirty="0"/>
                        <a:t>UART2</a:t>
                      </a:r>
                    </a:p>
                  </a:txBody>
                  <a:tcPr anchor="ctr"/>
                </a:tc>
                <a:extLst>
                  <a:ext uri="{0D108BD9-81ED-4DB2-BD59-A6C34878D82A}">
                    <a16:rowId xmlns:a16="http://schemas.microsoft.com/office/drawing/2014/main" val="10008"/>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irq_30</a:t>
                      </a:r>
                    </a:p>
                  </a:txBody>
                  <a:tcPr anchor="ctr"/>
                </a:tc>
                <a:tc>
                  <a:txBody>
                    <a:bodyPr/>
                    <a:lstStyle/>
                    <a:p>
                      <a:r>
                        <a:rPr lang="en-US" sz="1000" dirty="0"/>
                        <a:t>WDT</a:t>
                      </a:r>
                    </a:p>
                  </a:txBody>
                  <a:tcPr anchor="ctr"/>
                </a:tc>
                <a:extLst>
                  <a:ext uri="{0D108BD9-81ED-4DB2-BD59-A6C34878D82A}">
                    <a16:rowId xmlns:a16="http://schemas.microsoft.com/office/drawing/2014/main" val="10009"/>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dirty="0">
                          <a:latin typeface="Courier New" panose="02070309020205020404" pitchFamily="49" charset="0"/>
                          <a:cs typeface="Courier New" panose="02070309020205020404" pitchFamily="49" charset="0"/>
                        </a:rPr>
                        <a:t>irq_31</a:t>
                      </a:r>
                      <a:endParaRPr lang="en-US" sz="1000" dirty="0">
                        <a:latin typeface="Courier New" panose="02070309020205020404" pitchFamily="49" charset="0"/>
                        <a:cs typeface="Courier New" panose="02070309020205020404" pitchFamily="49" charset="0"/>
                      </a:endParaRPr>
                    </a:p>
                  </a:txBody>
                  <a:tcPr anchor="ctr"/>
                </a:tc>
                <a:tc>
                  <a:txBody>
                    <a:bodyPr/>
                    <a:lstStyle/>
                    <a:p>
                      <a:r>
                        <a:rPr lang="en-US" sz="1000" dirty="0"/>
                        <a:t>DW Timer 0</a:t>
                      </a:r>
                    </a:p>
                  </a:txBody>
                  <a:tcPr anchor="ctr"/>
                </a:tc>
                <a:extLst>
                  <a:ext uri="{0D108BD9-81ED-4DB2-BD59-A6C34878D82A}">
                    <a16:rowId xmlns:a16="http://schemas.microsoft.com/office/drawing/2014/main" val="1467420837"/>
                  </a:ext>
                </a:extLst>
              </a:tr>
              <a:tr h="2317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irq_32</a:t>
                      </a:r>
                    </a:p>
                  </a:txBody>
                  <a:tcPr anchor="ctr"/>
                </a:tc>
                <a:tc>
                  <a:txBody>
                    <a:bodyPr/>
                    <a:lstStyle/>
                    <a:p>
                      <a:r>
                        <a:rPr lang="en-US" sz="1000" dirty="0"/>
                        <a:t>DW Timer 1</a:t>
                      </a:r>
                    </a:p>
                  </a:txBody>
                  <a:tcPr anchor="ctr"/>
                </a:tc>
                <a:extLst>
                  <a:ext uri="{0D108BD9-81ED-4DB2-BD59-A6C34878D82A}">
                    <a16:rowId xmlns:a16="http://schemas.microsoft.com/office/drawing/2014/main" val="3906421284"/>
                  </a:ext>
                </a:extLst>
              </a:tr>
            </a:tbl>
          </a:graphicData>
        </a:graphic>
      </p:graphicFrame>
      <p:sp>
        <p:nvSpPr>
          <p:cNvPr id="3" name="TextBox 2"/>
          <p:cNvSpPr txBox="1"/>
          <p:nvPr/>
        </p:nvSpPr>
        <p:spPr>
          <a:xfrm>
            <a:off x="2105682" y="6327355"/>
            <a:ext cx="942318" cy="369332"/>
          </a:xfrm>
          <a:prstGeom prst="rect">
            <a:avLst/>
          </a:prstGeom>
          <a:noFill/>
        </p:spPr>
        <p:txBody>
          <a:bodyPr wrap="square" rtlCol="0">
            <a:spAutoFit/>
          </a:bodyPr>
          <a:lstStyle/>
          <a:p>
            <a:r>
              <a:rPr lang="en-US" dirty="0"/>
              <a:t>EM7D</a:t>
            </a:r>
          </a:p>
        </p:txBody>
      </p:sp>
      <p:sp>
        <p:nvSpPr>
          <p:cNvPr id="279" name="TextBox 278"/>
          <p:cNvSpPr txBox="1"/>
          <p:nvPr/>
        </p:nvSpPr>
        <p:spPr>
          <a:xfrm>
            <a:off x="4265372" y="6326323"/>
            <a:ext cx="852728" cy="369332"/>
          </a:xfrm>
          <a:prstGeom prst="rect">
            <a:avLst/>
          </a:prstGeom>
          <a:noFill/>
        </p:spPr>
        <p:txBody>
          <a:bodyPr wrap="square" rtlCol="0">
            <a:spAutoFit/>
          </a:bodyPr>
          <a:lstStyle/>
          <a:p>
            <a:r>
              <a:rPr lang="en-US" dirty="0"/>
              <a:t>EM9D</a:t>
            </a:r>
          </a:p>
        </p:txBody>
      </p:sp>
      <p:pic>
        <p:nvPicPr>
          <p:cNvPr id="7" name="Picture 6">
            <a:extLst>
              <a:ext uri="{FF2B5EF4-FFF2-40B4-BE49-F238E27FC236}">
                <a16:creationId xmlns:a16="http://schemas.microsoft.com/office/drawing/2014/main" id="{83142725-4682-44B9-A5A4-AB6F80E21671}"/>
              </a:ext>
            </a:extLst>
          </p:cNvPr>
          <p:cNvPicPr>
            <a:picLocks noChangeAspect="1"/>
          </p:cNvPicPr>
          <p:nvPr/>
        </p:nvPicPr>
        <p:blipFill>
          <a:blip r:embed="rId2"/>
          <a:stretch>
            <a:fillRect/>
          </a:stretch>
        </p:blipFill>
        <p:spPr>
          <a:xfrm>
            <a:off x="1282700" y="896553"/>
            <a:ext cx="6259241" cy="5471831"/>
          </a:xfrm>
          <a:prstGeom prst="rect">
            <a:avLst/>
          </a:prstGeom>
        </p:spPr>
      </p:pic>
      <p:sp>
        <p:nvSpPr>
          <p:cNvPr id="126" name="TextBox 125">
            <a:extLst>
              <a:ext uri="{FF2B5EF4-FFF2-40B4-BE49-F238E27FC236}">
                <a16:creationId xmlns:a16="http://schemas.microsoft.com/office/drawing/2014/main" id="{2DB7E014-09F9-4C45-8494-C19F8BE3F94F}"/>
              </a:ext>
            </a:extLst>
          </p:cNvPr>
          <p:cNvSpPr txBox="1"/>
          <p:nvPr/>
        </p:nvSpPr>
        <p:spPr>
          <a:xfrm>
            <a:off x="6335472" y="6368384"/>
            <a:ext cx="1081328" cy="369332"/>
          </a:xfrm>
          <a:prstGeom prst="rect">
            <a:avLst/>
          </a:prstGeom>
          <a:noFill/>
        </p:spPr>
        <p:txBody>
          <a:bodyPr wrap="square" rtlCol="0">
            <a:spAutoFit/>
          </a:bodyPr>
          <a:lstStyle/>
          <a:p>
            <a:r>
              <a:rPr lang="en-US" dirty="0"/>
              <a:t>EM11D</a:t>
            </a:r>
          </a:p>
        </p:txBody>
      </p:sp>
    </p:spTree>
    <p:extLst>
      <p:ext uri="{BB962C8B-B14F-4D97-AF65-F5344CB8AC3E}">
        <p14:creationId xmlns:p14="http://schemas.microsoft.com/office/powerpoint/2010/main" val="1363851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Agenda</a:t>
            </a:r>
            <a:endParaRPr lang="zh-CN" altLang="en-US" dirty="0"/>
          </a:p>
        </p:txBody>
      </p:sp>
      <p:sp>
        <p:nvSpPr>
          <p:cNvPr id="3" name="Text Placeholder 2"/>
          <p:cNvSpPr>
            <a:spLocks noGrp="1"/>
          </p:cNvSpPr>
          <p:nvPr>
            <p:ph type="body" sz="quarter" idx="10"/>
          </p:nvPr>
        </p:nvSpPr>
        <p:spPr/>
        <p:txBody>
          <a:bodyPr/>
          <a:lstStyle/>
          <a:p>
            <a:pPr marL="342900" indent="-342900">
              <a:buClr>
                <a:srgbClr val="7030A0"/>
              </a:buClr>
              <a:buFont typeface="Wingdings" pitchFamily="2" charset="2"/>
              <a:buChar char="n"/>
            </a:pPr>
            <a:r>
              <a:rPr lang="en-US" altLang="zh-CN" dirty="0">
                <a:solidFill>
                  <a:schemeClr val="bg1">
                    <a:lumMod val="85000"/>
                  </a:schemeClr>
                </a:solidFill>
              </a:rPr>
              <a:t>ARC EM Starter Kit Overview</a:t>
            </a:r>
          </a:p>
          <a:p>
            <a:pPr marL="342900" indent="-342900">
              <a:buClr>
                <a:srgbClr val="7030A0"/>
              </a:buClr>
              <a:buFont typeface="Wingdings" pitchFamily="2" charset="2"/>
              <a:buChar char="n"/>
            </a:pPr>
            <a:r>
              <a:rPr lang="en-US" altLang="zh-CN" dirty="0">
                <a:solidFill>
                  <a:schemeClr val="bg1">
                    <a:lumMod val="85000"/>
                  </a:schemeClr>
                </a:solidFill>
              </a:rPr>
              <a:t>ARC FPGA design</a:t>
            </a:r>
          </a:p>
          <a:p>
            <a:pPr marL="342900" indent="-342900">
              <a:buClr>
                <a:srgbClr val="7030A0"/>
              </a:buClr>
              <a:buFont typeface="Wingdings" pitchFamily="2" charset="2"/>
              <a:buChar char=""/>
            </a:pPr>
            <a:r>
              <a:rPr lang="en-US" altLang="zh-CN" dirty="0"/>
              <a:t>Introduction to on-board device</a:t>
            </a:r>
          </a:p>
          <a:p>
            <a:pPr marL="342900" indent="-342900">
              <a:buClr>
                <a:srgbClr val="7030A0"/>
              </a:buClr>
              <a:buFont typeface="Wingdings" pitchFamily="2" charset="2"/>
              <a:buChar char="n"/>
            </a:pPr>
            <a:r>
              <a:rPr lang="en-US" altLang="zh-CN" dirty="0">
                <a:solidFill>
                  <a:schemeClr val="bg1">
                    <a:lumMod val="85000"/>
                  </a:schemeClr>
                </a:solidFill>
              </a:rPr>
              <a:t>Programmer’s reference</a:t>
            </a:r>
          </a:p>
          <a:p>
            <a:pPr marL="342900" indent="-342900">
              <a:buClr>
                <a:srgbClr val="7030A0"/>
              </a:buClr>
              <a:buFont typeface="Wingdings" pitchFamily="2" charset="2"/>
              <a:buChar char="n"/>
            </a:pPr>
            <a:r>
              <a:rPr lang="en-GB" altLang="zh-CN" dirty="0">
                <a:solidFill>
                  <a:schemeClr val="bg1">
                    <a:lumMod val="85000"/>
                  </a:schemeClr>
                </a:solidFill>
              </a:rPr>
              <a:t>Getting started</a:t>
            </a:r>
            <a:endParaRPr lang="en-US" altLang="zh-CN" dirty="0">
              <a:solidFill>
                <a:schemeClr val="bg1">
                  <a:lumMod val="85000"/>
                </a:schemeClr>
              </a:solidFill>
            </a:endParaRPr>
          </a:p>
          <a:p>
            <a:endParaRPr lang="zh-CN" altLang="en-US" dirty="0"/>
          </a:p>
        </p:txBody>
      </p:sp>
      <p:sp>
        <p:nvSpPr>
          <p:cNvPr id="4" name="AutoShape 131" descr="globe pic"/>
          <p:cNvSpPr>
            <a:spLocks noChangeArrowheads="1"/>
          </p:cNvSpPr>
          <p:nvPr/>
        </p:nvSpPr>
        <p:spPr bwMode="auto">
          <a:xfrm>
            <a:off x="7162801" y="2895601"/>
            <a:ext cx="2582567" cy="2419351"/>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a:stretch>
          </a:blipFill>
          <a:ln w="12700" algn="ctr">
            <a:solidFill>
              <a:schemeClr val="tx1"/>
            </a:solidFill>
            <a:round/>
            <a:headEnd/>
            <a:tailEnd/>
          </a:ln>
          <a:effectLst>
            <a:outerShdw blurRad="152400" dist="241300" dir="8100000" algn="r" rotWithShape="0">
              <a:prstClr val="black">
                <a:alpha val="28000"/>
              </a:prstClr>
            </a:outerShdw>
          </a:effectLst>
        </p:spPr>
        <p:txBody>
          <a:bodyPr wrap="none" anchor="ctr"/>
          <a:lstStyle/>
          <a:p>
            <a:pPr>
              <a:defRPr/>
            </a:pPr>
            <a:endParaRPr lang="en-US" sz="1400" kern="0" dirty="0">
              <a:solidFill>
                <a:sysClr val="windowText" lastClr="000000"/>
              </a:solidFill>
              <a:cs typeface="Arial" charset="0"/>
            </a:endParaRPr>
          </a:p>
        </p:txBody>
      </p:sp>
    </p:spTree>
    <p:extLst>
      <p:ext uri="{BB962C8B-B14F-4D97-AF65-F5344CB8AC3E}">
        <p14:creationId xmlns:p14="http://schemas.microsoft.com/office/powerpoint/2010/main" val="3795805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 Board Device</a:t>
            </a:r>
            <a:endParaRPr lang="en-US" dirty="0"/>
          </a:p>
        </p:txBody>
      </p:sp>
      <p:sp>
        <p:nvSpPr>
          <p:cNvPr id="3" name="Content Placeholder 2"/>
          <p:cNvSpPr>
            <a:spLocks noGrp="1"/>
          </p:cNvSpPr>
          <p:nvPr>
            <p:ph idx="1"/>
          </p:nvPr>
        </p:nvSpPr>
        <p:spPr/>
        <p:txBody>
          <a:bodyPr/>
          <a:lstStyle/>
          <a:p>
            <a:r>
              <a:rPr lang="en-US" sz="1800" b="1" dirty="0"/>
              <a:t>JTAG Connector(J15)</a:t>
            </a:r>
          </a:p>
          <a:p>
            <a:pPr lvl="1"/>
            <a:r>
              <a:rPr lang="en-US" sz="1400" dirty="0"/>
              <a:t>It is recommended to use the USB interface for JTAG debugging. Alternatively, it is possible to use industry-standard debug probes connected to the 20-pin JTAG </a:t>
            </a:r>
          </a:p>
          <a:p>
            <a:r>
              <a:rPr lang="en-US" sz="1800" b="1" dirty="0"/>
              <a:t>USB(J7) is used for several purposes</a:t>
            </a:r>
          </a:p>
          <a:p>
            <a:pPr lvl="1"/>
            <a:r>
              <a:rPr lang="en-US" sz="1400" dirty="0"/>
              <a:t>ARC JTAG debugging port </a:t>
            </a:r>
          </a:p>
          <a:p>
            <a:pPr lvl="1"/>
            <a:r>
              <a:rPr lang="en-US" sz="1400" dirty="0"/>
              <a:t>UART debug console </a:t>
            </a:r>
          </a:p>
          <a:p>
            <a:pPr lvl="1"/>
            <a:r>
              <a:rPr lang="en-US" sz="1400" dirty="0"/>
              <a:t>FPGA bit file programming </a:t>
            </a:r>
          </a:p>
          <a:p>
            <a:r>
              <a:rPr lang="en-US" sz="1800" b="1" dirty="0"/>
              <a:t>SD Card </a:t>
            </a:r>
          </a:p>
          <a:p>
            <a:pPr lvl="1"/>
            <a:r>
              <a:rPr lang="en-US" sz="1400" dirty="0"/>
              <a:t>The SD card interface works in SPI mode </a:t>
            </a:r>
          </a:p>
          <a:p>
            <a:r>
              <a:rPr lang="en-US" sz="1800" b="1" dirty="0"/>
              <a:t>Man-Machine Interface </a:t>
            </a:r>
          </a:p>
          <a:p>
            <a:pPr lvl="1"/>
            <a:r>
              <a:rPr lang="en-US" sz="1400" dirty="0"/>
              <a:t>Push Buttons, LEDs</a:t>
            </a:r>
          </a:p>
          <a:p>
            <a:pPr lvl="1"/>
            <a:r>
              <a:rPr lang="en-US" sz="1400" dirty="0"/>
              <a:t>DIP-Switches, Jumpers </a:t>
            </a:r>
          </a:p>
          <a:p>
            <a:r>
              <a:rPr lang="en-US" sz="1800" b="1" dirty="0" err="1"/>
              <a:t>Pmod</a:t>
            </a:r>
            <a:r>
              <a:rPr lang="en-US" sz="1800" b="1" dirty="0"/>
              <a:t> connectors(J1-J6, J20)</a:t>
            </a:r>
          </a:p>
          <a:p>
            <a:pPr lvl="1"/>
            <a:r>
              <a:rPr lang="en-US" sz="1400" dirty="0" err="1"/>
              <a:t>Pmod</a:t>
            </a:r>
            <a:r>
              <a:rPr lang="en-US" sz="1400" dirty="0"/>
              <a:t> connectors are used to connect external hardware interface devices with ARC EM Starter Kit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1" y="2514600"/>
            <a:ext cx="3175535" cy="2563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1294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Text Placeholder 2"/>
          <p:cNvSpPr>
            <a:spLocks noGrp="1"/>
          </p:cNvSpPr>
          <p:nvPr>
            <p:ph type="body" sz="quarter" idx="10"/>
          </p:nvPr>
        </p:nvSpPr>
        <p:spPr/>
        <p:txBody>
          <a:bodyPr/>
          <a:lstStyle/>
          <a:p>
            <a:pPr marL="342900" indent="-342900">
              <a:lnSpc>
                <a:spcPct val="150000"/>
              </a:lnSpc>
              <a:spcBef>
                <a:spcPts val="0"/>
              </a:spcBef>
              <a:buClr>
                <a:srgbClr val="7030A0"/>
              </a:buClr>
              <a:buFont typeface="Wingdings" pitchFamily="2" charset="2"/>
              <a:buChar char=""/>
            </a:pPr>
            <a:r>
              <a:rPr lang="en-US" altLang="zh-CN" dirty="0"/>
              <a:t>ARC EM Starter Kit Overview</a:t>
            </a:r>
          </a:p>
          <a:p>
            <a:pPr marL="342900" indent="-342900">
              <a:lnSpc>
                <a:spcPct val="150000"/>
              </a:lnSpc>
              <a:spcBef>
                <a:spcPts val="0"/>
              </a:spcBef>
              <a:buClr>
                <a:srgbClr val="7030A0"/>
              </a:buClr>
              <a:buFont typeface="Wingdings" pitchFamily="2" charset="2"/>
              <a:buChar char="n"/>
            </a:pPr>
            <a:r>
              <a:rPr lang="en-US" altLang="zh-CN" dirty="0">
                <a:solidFill>
                  <a:schemeClr val="bg1">
                    <a:lumMod val="85000"/>
                  </a:schemeClr>
                </a:solidFill>
              </a:rPr>
              <a:t>ARC FPGA design</a:t>
            </a:r>
          </a:p>
          <a:p>
            <a:pPr marL="342900" indent="-342900">
              <a:lnSpc>
                <a:spcPct val="150000"/>
              </a:lnSpc>
              <a:spcBef>
                <a:spcPts val="0"/>
              </a:spcBef>
              <a:buClr>
                <a:srgbClr val="7030A0"/>
              </a:buClr>
              <a:buFont typeface="Wingdings" pitchFamily="2" charset="2"/>
              <a:buChar char="n"/>
            </a:pPr>
            <a:r>
              <a:rPr lang="en-US" altLang="zh-CN" dirty="0">
                <a:solidFill>
                  <a:schemeClr val="bg1">
                    <a:lumMod val="85000"/>
                  </a:schemeClr>
                </a:solidFill>
              </a:rPr>
              <a:t>Introduction to on-board device</a:t>
            </a:r>
          </a:p>
          <a:p>
            <a:pPr marL="342900" indent="-342900">
              <a:lnSpc>
                <a:spcPct val="150000"/>
              </a:lnSpc>
              <a:spcBef>
                <a:spcPts val="0"/>
              </a:spcBef>
              <a:buClr>
                <a:srgbClr val="7030A0"/>
              </a:buClr>
              <a:buFont typeface="Wingdings" pitchFamily="2" charset="2"/>
              <a:buChar char="n"/>
            </a:pPr>
            <a:r>
              <a:rPr lang="en-US" altLang="zh-CN" dirty="0">
                <a:solidFill>
                  <a:schemeClr val="bg1">
                    <a:lumMod val="85000"/>
                  </a:schemeClr>
                </a:solidFill>
              </a:rPr>
              <a:t>Programmer’s reference</a:t>
            </a:r>
          </a:p>
          <a:p>
            <a:pPr marL="342900" indent="-342900">
              <a:lnSpc>
                <a:spcPct val="150000"/>
              </a:lnSpc>
              <a:spcBef>
                <a:spcPts val="0"/>
              </a:spcBef>
              <a:buClr>
                <a:srgbClr val="7030A0"/>
              </a:buClr>
              <a:buFont typeface="Wingdings" pitchFamily="2" charset="2"/>
              <a:buChar char="n"/>
            </a:pPr>
            <a:r>
              <a:rPr lang="en-GB" altLang="zh-CN" dirty="0">
                <a:solidFill>
                  <a:schemeClr val="bg1">
                    <a:lumMod val="85000"/>
                  </a:schemeClr>
                </a:solidFill>
              </a:rPr>
              <a:t>Getting started</a:t>
            </a:r>
            <a:endParaRPr lang="en-US" altLang="zh-CN" dirty="0">
              <a:solidFill>
                <a:schemeClr val="bg1">
                  <a:lumMod val="85000"/>
                </a:schemeClr>
              </a:solidFill>
            </a:endParaRPr>
          </a:p>
        </p:txBody>
      </p:sp>
      <p:sp>
        <p:nvSpPr>
          <p:cNvPr id="4" name="AutoShape 131" descr="globe pic"/>
          <p:cNvSpPr>
            <a:spLocks noChangeArrowheads="1"/>
          </p:cNvSpPr>
          <p:nvPr/>
        </p:nvSpPr>
        <p:spPr bwMode="auto">
          <a:xfrm>
            <a:off x="7162801" y="2990850"/>
            <a:ext cx="2582567" cy="2419351"/>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a:stretch>
          </a:blipFill>
          <a:ln w="12700" algn="ctr">
            <a:solidFill>
              <a:schemeClr val="tx1"/>
            </a:solidFill>
            <a:round/>
            <a:headEnd/>
            <a:tailEnd/>
          </a:ln>
          <a:effectLst>
            <a:outerShdw blurRad="152400" dist="241300" dir="8100000" algn="r" rotWithShape="0">
              <a:prstClr val="black">
                <a:alpha val="28000"/>
              </a:prstClr>
            </a:outerShdw>
          </a:effectLst>
        </p:spPr>
        <p:txBody>
          <a:bodyPr wrap="none" anchor="ctr"/>
          <a:lstStyle/>
          <a:p>
            <a:pPr>
              <a:defRPr/>
            </a:pPr>
            <a:endParaRPr lang="en-US" sz="1400" kern="0" dirty="0">
              <a:solidFill>
                <a:sysClr val="windowText" lastClr="000000"/>
              </a:solidFill>
              <a:cs typeface="Arial" charset="0"/>
            </a:endParaRPr>
          </a:p>
        </p:txBody>
      </p:sp>
    </p:spTree>
    <p:extLst>
      <p:ext uri="{BB962C8B-B14F-4D97-AF65-F5344CB8AC3E}">
        <p14:creationId xmlns:p14="http://schemas.microsoft.com/office/powerpoint/2010/main" val="172303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and Peripheral</a:t>
            </a:r>
          </a:p>
        </p:txBody>
      </p:sp>
      <p:graphicFrame>
        <p:nvGraphicFramePr>
          <p:cNvPr id="3" name="Table 2"/>
          <p:cNvGraphicFramePr>
            <a:graphicFrameLocks noGrp="1"/>
          </p:cNvGraphicFramePr>
          <p:nvPr>
            <p:extLst>
              <p:ext uri="{D42A27DB-BD31-4B8C-83A1-F6EECF244321}">
                <p14:modId xmlns:p14="http://schemas.microsoft.com/office/powerpoint/2010/main" val="517775947"/>
              </p:ext>
            </p:extLst>
          </p:nvPr>
        </p:nvGraphicFramePr>
        <p:xfrm>
          <a:off x="1838417" y="1211574"/>
          <a:ext cx="7162800" cy="4597400"/>
        </p:xfrm>
        <a:graphic>
          <a:graphicData uri="http://schemas.openxmlformats.org/drawingml/2006/table">
            <a:tbl>
              <a:tblPr firstRow="1" bandRow="1">
                <a:tableStyleId>{5C22544A-7EE6-4342-B048-85BDC9FD1C3A}</a:tableStyleId>
              </a:tblPr>
              <a:tblGrid>
                <a:gridCol w="2133600">
                  <a:extLst>
                    <a:ext uri="{9D8B030D-6E8A-4147-A177-3AD203B41FA5}">
                      <a16:colId xmlns:a16="http://schemas.microsoft.com/office/drawing/2014/main" val="20000"/>
                    </a:ext>
                  </a:extLst>
                </a:gridCol>
                <a:gridCol w="5029200">
                  <a:extLst>
                    <a:ext uri="{9D8B030D-6E8A-4147-A177-3AD203B41FA5}">
                      <a16:colId xmlns:a16="http://schemas.microsoft.com/office/drawing/2014/main" val="20001"/>
                    </a:ext>
                  </a:extLst>
                </a:gridCol>
              </a:tblGrid>
              <a:tr h="370840">
                <a:tc>
                  <a:txBody>
                    <a:bodyPr/>
                    <a:lstStyle/>
                    <a:p>
                      <a:pPr algn="ctr"/>
                      <a:r>
                        <a:rPr lang="en-US" sz="1400" dirty="0">
                          <a:solidFill>
                            <a:schemeClr val="bg1"/>
                          </a:solidFill>
                        </a:rPr>
                        <a:t>Peripherals</a:t>
                      </a:r>
                    </a:p>
                  </a:txBody>
                  <a:tcPr anchor="ctr"/>
                </a:tc>
                <a:tc>
                  <a:txBody>
                    <a:bodyPr/>
                    <a:lstStyle/>
                    <a:p>
                      <a:pPr algn="ctr"/>
                      <a:r>
                        <a:rPr lang="en-US" sz="1400" dirty="0">
                          <a:solidFill>
                            <a:schemeClr val="bg1"/>
                          </a:solidFill>
                        </a:rPr>
                        <a:t>Board connection</a:t>
                      </a:r>
                    </a:p>
                  </a:txBody>
                  <a:tcPr anchor="ctr"/>
                </a:tc>
                <a:extLst>
                  <a:ext uri="{0D108BD9-81ED-4DB2-BD59-A6C34878D82A}">
                    <a16:rowId xmlns:a16="http://schemas.microsoft.com/office/drawing/2014/main" val="10000"/>
                  </a:ext>
                </a:extLst>
              </a:tr>
              <a:tr h="370840">
                <a:tc>
                  <a:txBody>
                    <a:bodyPr/>
                    <a:lstStyle/>
                    <a:p>
                      <a:r>
                        <a:rPr lang="en-US" sz="1400" dirty="0">
                          <a:latin typeface="Courier New" panose="02070309020205020404" pitchFamily="49" charset="0"/>
                          <a:cs typeface="Courier New" panose="02070309020205020404" pitchFamily="49" charset="0"/>
                        </a:rPr>
                        <a:t>GPIO Port A[2:0]</a:t>
                      </a:r>
                    </a:p>
                  </a:txBody>
                  <a:tcPr anchor="ctr"/>
                </a:tc>
                <a:tc>
                  <a:txBody>
                    <a:bodyPr/>
                    <a:lstStyle/>
                    <a:p>
                      <a:r>
                        <a:rPr lang="en-US" sz="1400" dirty="0"/>
                        <a:t>Buttons: [Above letter ‘A’ in ARC logo, L,R]</a:t>
                      </a:r>
                    </a:p>
                  </a:txBody>
                  <a:tcPr anchor="ct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GPIO Port A[31:8]</a:t>
                      </a:r>
                    </a:p>
                  </a:txBody>
                  <a:tcPr anchor="ctr"/>
                </a:tc>
                <a:tc>
                  <a:txBody>
                    <a:bodyPr/>
                    <a:lstStyle/>
                    <a:p>
                      <a:r>
                        <a:rPr lang="en-US" sz="1400" dirty="0" err="1"/>
                        <a:t>Pmods</a:t>
                      </a:r>
                      <a:r>
                        <a:rPr lang="en-US" sz="1400" dirty="0"/>
                        <a:t> J1, J2, J3, J4, J5, J6, [10:7] pins</a:t>
                      </a:r>
                    </a:p>
                  </a:txBody>
                  <a:tcPr anchor="ct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GPIO Port B[8:0]</a:t>
                      </a:r>
                    </a:p>
                  </a:txBody>
                  <a:tcPr anchor="ctr"/>
                </a:tc>
                <a:tc>
                  <a:txBody>
                    <a:bodyPr/>
                    <a:lstStyle/>
                    <a:p>
                      <a:r>
                        <a:rPr lang="en-US" sz="1400" dirty="0"/>
                        <a:t>LEDs[8:0] </a:t>
                      </a:r>
                    </a:p>
                    <a:p>
                      <a:r>
                        <a:rPr lang="en-US" sz="1400" dirty="0"/>
                        <a:t>Port B[0] controls</a:t>
                      </a:r>
                      <a:r>
                        <a:rPr lang="en-US" sz="1400" baseline="0" dirty="0"/>
                        <a:t> LED0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Port B[1] controls</a:t>
                      </a:r>
                      <a:r>
                        <a:rPr lang="en-US" sz="1400" baseline="0" dirty="0"/>
                        <a:t> LED1</a:t>
                      </a:r>
                      <a:endParaRPr lang="en-US" sz="1400" dirty="0"/>
                    </a:p>
                    <a:p>
                      <a:r>
                        <a:rPr lang="en-US" sz="1400" dirty="0"/>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Port B[8] controls</a:t>
                      </a:r>
                      <a:r>
                        <a:rPr lang="en-US" sz="1400" baseline="0" dirty="0"/>
                        <a:t> LED8</a:t>
                      </a:r>
                      <a:endParaRPr lang="en-US" sz="1400" dirty="0"/>
                    </a:p>
                    <a:p>
                      <a:r>
                        <a:rPr lang="en-US" sz="1400" dirty="0"/>
                        <a:t>The LED is on if its corresponding control</a:t>
                      </a:r>
                      <a:r>
                        <a:rPr lang="en-US" sz="1400" baseline="0" dirty="0"/>
                        <a:t> bit is programmed to ‘0’</a:t>
                      </a:r>
                      <a:endParaRPr lang="en-US" sz="1400" dirty="0"/>
                    </a:p>
                  </a:txBody>
                  <a:tcPr anchor="ctr"/>
                </a:tc>
                <a:extLst>
                  <a:ext uri="{0D108BD9-81ED-4DB2-BD59-A6C34878D82A}">
                    <a16:rowId xmlns:a16="http://schemas.microsoft.com/office/drawing/2014/main" val="10003"/>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GPIO Port C[3:0]</a:t>
                      </a:r>
                    </a:p>
                  </a:txBody>
                  <a:tcPr anchor="ctr"/>
                </a:tc>
                <a:tc>
                  <a:txBody>
                    <a:bodyPr/>
                    <a:lstStyle/>
                    <a:p>
                      <a:r>
                        <a:rPr lang="en-US" sz="1400" dirty="0"/>
                        <a:t>DIP Switch SW1</a:t>
                      </a:r>
                    </a:p>
                    <a:p>
                      <a:r>
                        <a:rPr lang="en-US" sz="1400" dirty="0"/>
                        <a:t>SW1</a:t>
                      </a:r>
                      <a:r>
                        <a:rPr lang="en-US" sz="1400" baseline="0" dirty="0"/>
                        <a:t> switch 1 connected to Port C[0]</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SW1</a:t>
                      </a:r>
                      <a:r>
                        <a:rPr lang="en-US" sz="1400" baseline="0" dirty="0"/>
                        <a:t> switch 2 connected to Port C[1]</a:t>
                      </a:r>
                      <a:endParaRPr lang="en-US"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SW1</a:t>
                      </a:r>
                      <a:r>
                        <a:rPr lang="en-US" sz="1400" baseline="0" dirty="0"/>
                        <a:t> switch 3 connected to Port C[2]</a:t>
                      </a:r>
                      <a:endParaRPr lang="en-US" sz="14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SW1</a:t>
                      </a:r>
                      <a:r>
                        <a:rPr lang="en-US" sz="1400" baseline="0" dirty="0"/>
                        <a:t> switch 4 connected to Port C[3]</a:t>
                      </a:r>
                      <a:endParaRPr lang="en-US" sz="1400" dirty="0"/>
                    </a:p>
                  </a:txBody>
                  <a:tcPr anchor="ct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GPIO Port C[31:8]</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a:t>Pmods</a:t>
                      </a:r>
                      <a:r>
                        <a:rPr lang="en-US" sz="1400" dirty="0"/>
                        <a:t>  (J1, J2, J3, J4, J5, J6) [4:1] pins</a:t>
                      </a:r>
                    </a:p>
                  </a:txBody>
                  <a:tcPr anchor="ct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GPIO Port </a:t>
                      </a:r>
                      <a:r>
                        <a:rPr lang="en-US" altLang="zh-CN" sz="1400" dirty="0">
                          <a:latin typeface="Courier New" panose="02070309020205020404" pitchFamily="49" charset="0"/>
                          <a:cs typeface="Courier New" panose="02070309020205020404" pitchFamily="49" charset="0"/>
                        </a:rPr>
                        <a:t>D</a:t>
                      </a:r>
                      <a:r>
                        <a:rPr lang="en-US" sz="1400" dirty="0">
                          <a:latin typeface="Courier New" panose="02070309020205020404" pitchFamily="49" charset="0"/>
                          <a:cs typeface="Courier New" panose="02070309020205020404" pitchFamily="49" charset="0"/>
                        </a:rPr>
                        <a:t>[11:0]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a:t>Pmods</a:t>
                      </a:r>
                      <a:r>
                        <a:rPr lang="en-US" sz="1400" dirty="0"/>
                        <a:t> J4,</a:t>
                      </a:r>
                      <a:r>
                        <a:rPr lang="en-US" sz="1400" baseline="0" dirty="0"/>
                        <a:t> J20</a:t>
                      </a:r>
                      <a:endParaRPr lang="en-US" sz="1400" dirty="0"/>
                    </a:p>
                  </a:txBody>
                  <a:tcPr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49479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and Peripheral (2)</a:t>
            </a:r>
          </a:p>
        </p:txBody>
      </p:sp>
      <p:graphicFrame>
        <p:nvGraphicFramePr>
          <p:cNvPr id="3" name="Table 2"/>
          <p:cNvGraphicFramePr>
            <a:graphicFrameLocks noGrp="1"/>
          </p:cNvGraphicFramePr>
          <p:nvPr>
            <p:extLst>
              <p:ext uri="{D42A27DB-BD31-4B8C-83A1-F6EECF244321}">
                <p14:modId xmlns:p14="http://schemas.microsoft.com/office/powerpoint/2010/main" val="1884496293"/>
              </p:ext>
            </p:extLst>
          </p:nvPr>
        </p:nvGraphicFramePr>
        <p:xfrm>
          <a:off x="1806608" y="1206907"/>
          <a:ext cx="7315199" cy="4525990"/>
        </p:xfrm>
        <a:graphic>
          <a:graphicData uri="http://schemas.openxmlformats.org/drawingml/2006/table">
            <a:tbl>
              <a:tblPr firstRow="1" bandRow="1">
                <a:tableStyleId>{5C22544A-7EE6-4342-B048-85BDC9FD1C3A}</a:tableStyleId>
              </a:tblPr>
              <a:tblGrid>
                <a:gridCol w="1864658">
                  <a:extLst>
                    <a:ext uri="{9D8B030D-6E8A-4147-A177-3AD203B41FA5}">
                      <a16:colId xmlns:a16="http://schemas.microsoft.com/office/drawing/2014/main" val="20000"/>
                    </a:ext>
                  </a:extLst>
                </a:gridCol>
                <a:gridCol w="5450541">
                  <a:extLst>
                    <a:ext uri="{9D8B030D-6E8A-4147-A177-3AD203B41FA5}">
                      <a16:colId xmlns:a16="http://schemas.microsoft.com/office/drawing/2014/main" val="20001"/>
                    </a:ext>
                  </a:extLst>
                </a:gridCol>
              </a:tblGrid>
              <a:tr h="3351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Peripherals</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a:solidFill>
                            <a:schemeClr val="bg1"/>
                          </a:solidFill>
                        </a:rPr>
                        <a:t>Board connection</a:t>
                      </a:r>
                    </a:p>
                  </a:txBody>
                  <a:tcPr anchor="ctr"/>
                </a:tc>
                <a:extLst>
                  <a:ext uri="{0D108BD9-81ED-4DB2-BD59-A6C34878D82A}">
                    <a16:rowId xmlns:a16="http://schemas.microsoft.com/office/drawing/2014/main" val="10000"/>
                  </a:ext>
                </a:extLst>
              </a:tr>
              <a:tr h="335106">
                <a:tc>
                  <a:txBody>
                    <a:bodyPr/>
                    <a:lstStyle/>
                    <a:p>
                      <a:r>
                        <a:rPr lang="en-US" sz="1400" dirty="0">
                          <a:latin typeface="Courier New" panose="02070309020205020404" pitchFamily="49" charset="0"/>
                          <a:cs typeface="Courier New" panose="02070309020205020404" pitchFamily="49" charset="0"/>
                        </a:rPr>
                        <a:t>I2C_0</a:t>
                      </a:r>
                    </a:p>
                  </a:txBody>
                  <a:tcPr anchor="ctr"/>
                </a:tc>
                <a:tc>
                  <a:txBody>
                    <a:bodyPr/>
                    <a:lstStyle/>
                    <a:p>
                      <a:r>
                        <a:rPr lang="en-US" sz="1400" dirty="0" err="1"/>
                        <a:t>Pmod</a:t>
                      </a:r>
                      <a:r>
                        <a:rPr lang="en-US" sz="1400" baseline="0" dirty="0"/>
                        <a:t> J2</a:t>
                      </a:r>
                      <a:endParaRPr lang="en-US" sz="1400" dirty="0"/>
                    </a:p>
                  </a:txBody>
                  <a:tcPr anchor="ctr"/>
                </a:tc>
                <a:extLst>
                  <a:ext uri="{0D108BD9-81ED-4DB2-BD59-A6C34878D82A}">
                    <a16:rowId xmlns:a16="http://schemas.microsoft.com/office/drawing/2014/main" val="10001"/>
                  </a:ext>
                </a:extLst>
              </a:tr>
              <a:tr h="335106">
                <a:tc>
                  <a:txBody>
                    <a:bodyPr/>
                    <a:lstStyle/>
                    <a:p>
                      <a:r>
                        <a:rPr lang="en-US" sz="1400" dirty="0">
                          <a:latin typeface="Courier New" panose="02070309020205020404" pitchFamily="49" charset="0"/>
                          <a:cs typeface="Courier New" panose="02070309020205020404" pitchFamily="49" charset="0"/>
                        </a:rPr>
                        <a:t>I2C_1</a:t>
                      </a:r>
                    </a:p>
                  </a:txBody>
                  <a:tcPr anchor="ctr"/>
                </a:tc>
                <a:tc>
                  <a:txBody>
                    <a:bodyPr/>
                    <a:lstStyle/>
                    <a:p>
                      <a:r>
                        <a:rPr lang="en-US" sz="1400" dirty="0" err="1"/>
                        <a:t>Pmod</a:t>
                      </a:r>
                      <a:r>
                        <a:rPr lang="en-US" sz="1400" baseline="0" dirty="0"/>
                        <a:t> J4</a:t>
                      </a:r>
                      <a:endParaRPr lang="en-US" sz="1400" dirty="0"/>
                    </a:p>
                  </a:txBody>
                  <a:tcPr anchor="ctr"/>
                </a:tc>
                <a:extLst>
                  <a:ext uri="{0D108BD9-81ED-4DB2-BD59-A6C34878D82A}">
                    <a16:rowId xmlns:a16="http://schemas.microsoft.com/office/drawing/2014/main" val="10002"/>
                  </a:ext>
                </a:extLst>
              </a:tr>
              <a:tr h="335106">
                <a:tc>
                  <a:txBody>
                    <a:bodyPr/>
                    <a:lstStyle/>
                    <a:p>
                      <a:r>
                        <a:rPr lang="en-US" sz="1400" dirty="0">
                          <a:latin typeface="Courier New" panose="02070309020205020404" pitchFamily="49" charset="0"/>
                          <a:cs typeface="Courier New" panose="02070309020205020404" pitchFamily="49" charset="0"/>
                        </a:rPr>
                        <a:t>SPI Master CS0</a:t>
                      </a:r>
                    </a:p>
                  </a:txBody>
                  <a:tcPr anchor="ctr"/>
                </a:tc>
                <a:tc>
                  <a:txBody>
                    <a:bodyPr/>
                    <a:lstStyle/>
                    <a:p>
                      <a:r>
                        <a:rPr lang="en-US" sz="1400" dirty="0" err="1"/>
                        <a:t>Pmods</a:t>
                      </a:r>
                      <a:r>
                        <a:rPr lang="en-US" sz="1400" dirty="0"/>
                        <a:t> J6 [4:1] pins</a:t>
                      </a:r>
                    </a:p>
                  </a:txBody>
                  <a:tcPr anchor="ctr"/>
                </a:tc>
                <a:extLst>
                  <a:ext uri="{0D108BD9-81ED-4DB2-BD59-A6C34878D82A}">
                    <a16:rowId xmlns:a16="http://schemas.microsoft.com/office/drawing/2014/main" val="10003"/>
                  </a:ext>
                </a:extLst>
              </a:tr>
              <a:tr h="335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SPI Master CS1</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err="1"/>
                        <a:t>Pmods</a:t>
                      </a:r>
                      <a:r>
                        <a:rPr lang="en-US" sz="1400" dirty="0"/>
                        <a:t> J5 [4:1] pins</a:t>
                      </a:r>
                    </a:p>
                  </a:txBody>
                  <a:tcPr anchor="ctr"/>
                </a:tc>
                <a:extLst>
                  <a:ext uri="{0D108BD9-81ED-4DB2-BD59-A6C34878D82A}">
                    <a16:rowId xmlns:a16="http://schemas.microsoft.com/office/drawing/2014/main" val="10004"/>
                  </a:ext>
                </a:extLst>
              </a:tr>
              <a:tr h="335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SPI Master CS3</a:t>
                      </a:r>
                    </a:p>
                  </a:txBody>
                  <a:tcPr anchor="ctr"/>
                </a:tc>
                <a:tc>
                  <a:txBody>
                    <a:bodyPr/>
                    <a:lstStyle/>
                    <a:p>
                      <a:r>
                        <a:rPr lang="en-US" sz="1400" dirty="0"/>
                        <a:t>SD Card</a:t>
                      </a:r>
                    </a:p>
                  </a:txBody>
                  <a:tcPr anchor="ctr"/>
                </a:tc>
                <a:extLst>
                  <a:ext uri="{0D108BD9-81ED-4DB2-BD59-A6C34878D82A}">
                    <a16:rowId xmlns:a16="http://schemas.microsoft.com/office/drawing/2014/main" val="10005"/>
                  </a:ext>
                </a:extLst>
              </a:tr>
              <a:tr h="5233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SPI Master CS4</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Internal loopback to SPI Slave when register</a:t>
                      </a:r>
                      <a:r>
                        <a:rPr lang="en-US" sz="1400" baseline="0" dirty="0"/>
                        <a:t> </a:t>
                      </a:r>
                      <a:r>
                        <a:rPr lang="en-US" sz="1400" kern="1200" dirty="0">
                          <a:solidFill>
                            <a:schemeClr val="dk1"/>
                          </a:solidFill>
                          <a:latin typeface="Courier New" panose="02070309020205020404" pitchFamily="49" charset="0"/>
                          <a:ea typeface="+mn-ea"/>
                          <a:cs typeface="Courier New" panose="02070309020205020404" pitchFamily="49" charset="0"/>
                        </a:rPr>
                        <a:t>SPI_MAP_CTRL[0]=1</a:t>
                      </a:r>
                      <a:endParaRPr lang="en-US" sz="1400" baseline="30000" dirty="0">
                        <a:latin typeface="Courier New" panose="02070309020205020404" pitchFamily="49" charset="0"/>
                        <a:cs typeface="Courier New" panose="02070309020205020404" pitchFamily="49" charset="0"/>
                      </a:endParaRPr>
                    </a:p>
                  </a:txBody>
                  <a:tcPr anchor="ctr"/>
                </a:tc>
                <a:extLst>
                  <a:ext uri="{0D108BD9-81ED-4DB2-BD59-A6C34878D82A}">
                    <a16:rowId xmlns:a16="http://schemas.microsoft.com/office/drawing/2014/main" val="10006"/>
                  </a:ext>
                </a:extLst>
              </a:tr>
              <a:tr h="9865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latin typeface="Courier New" panose="02070309020205020404" pitchFamily="49" charset="0"/>
                          <a:cs typeface="Courier New" panose="02070309020205020404" pitchFamily="49" charset="0"/>
                        </a:rPr>
                        <a:t>SPI Slave</a:t>
                      </a:r>
                      <a:endParaRPr lang="en-US" sz="1400" baseline="30000" dirty="0">
                        <a:latin typeface="Courier New" panose="02070309020205020404" pitchFamily="49" charset="0"/>
                        <a:cs typeface="Courier New" panose="02070309020205020404" pitchFamily="49" charset="0"/>
                      </a:endParaRPr>
                    </a:p>
                  </a:txBody>
                  <a:tcPr anchor="ctr"/>
                </a:tc>
                <a:tc>
                  <a:txBody>
                    <a:bodyPr/>
                    <a:lstStyle/>
                    <a:p>
                      <a:r>
                        <a:rPr lang="en-US" sz="1400" dirty="0" err="1"/>
                        <a:t>Pmod</a:t>
                      </a:r>
                      <a:r>
                        <a:rPr lang="en-US" sz="1400" dirty="0"/>
                        <a:t> J1 [10:7] pins when  </a:t>
                      </a:r>
                      <a:r>
                        <a:rPr lang="en-US" sz="1400" kern="1200" dirty="0">
                          <a:solidFill>
                            <a:schemeClr val="dk1"/>
                          </a:solidFill>
                          <a:latin typeface="Courier New" panose="02070309020205020404" pitchFamily="49" charset="0"/>
                          <a:ea typeface="+mn-ea"/>
                          <a:cs typeface="Courier New" panose="02070309020205020404" pitchFamily="49" charset="0"/>
                        </a:rPr>
                        <a:t>SPI_MAP_CTRL[0]=0</a:t>
                      </a:r>
                    </a:p>
                    <a:p>
                      <a:r>
                        <a:rPr lang="en-US" sz="1400" kern="1200" dirty="0">
                          <a:solidFill>
                            <a:schemeClr val="dk1"/>
                          </a:solidFill>
                          <a:latin typeface="+mn-lt"/>
                          <a:ea typeface="+mn-ea"/>
                          <a:cs typeface="+mn-cs"/>
                        </a:rPr>
                        <a:t>Internal loopback to SPI Master</a:t>
                      </a:r>
                      <a:r>
                        <a:rPr lang="en-US" sz="1400" kern="1200" baseline="0" dirty="0">
                          <a:solidFill>
                            <a:schemeClr val="dk1"/>
                          </a:solidFill>
                          <a:latin typeface="+mn-lt"/>
                          <a:ea typeface="+mn-ea"/>
                          <a:cs typeface="+mn-cs"/>
                        </a:rPr>
                        <a:t> when </a:t>
                      </a:r>
                      <a:r>
                        <a:rPr lang="en-US" sz="1400" kern="1200" dirty="0">
                          <a:solidFill>
                            <a:schemeClr val="dk1"/>
                          </a:solidFill>
                          <a:latin typeface="Courier New" panose="02070309020205020404" pitchFamily="49" charset="0"/>
                          <a:ea typeface="+mn-ea"/>
                          <a:cs typeface="Courier New" panose="02070309020205020404" pitchFamily="49" charset="0"/>
                        </a:rPr>
                        <a:t>SPI_MAP_CTRL[0]=1 </a:t>
                      </a:r>
                      <a:r>
                        <a:rPr lang="en-US" sz="1400" kern="1200" dirty="0">
                          <a:solidFill>
                            <a:schemeClr val="dk1"/>
                          </a:solidFill>
                          <a:latin typeface="+mn-lt"/>
                          <a:ea typeface="+mn-ea"/>
                          <a:cs typeface="+mn-cs"/>
                        </a:rPr>
                        <a:t>(for test purposes)</a:t>
                      </a:r>
                    </a:p>
                  </a:txBody>
                  <a:tcPr anchor="ctr"/>
                </a:tc>
                <a:extLst>
                  <a:ext uri="{0D108BD9-81ED-4DB2-BD59-A6C34878D82A}">
                    <a16:rowId xmlns:a16="http://schemas.microsoft.com/office/drawing/2014/main" val="10007"/>
                  </a:ext>
                </a:extLst>
              </a:tr>
              <a:tr h="335106">
                <a:tc>
                  <a:txBody>
                    <a:bodyPr/>
                    <a:lstStyle/>
                    <a:p>
                      <a:r>
                        <a:rPr lang="en-US" sz="1400" dirty="0">
                          <a:latin typeface="Courier New" panose="02070309020205020404" pitchFamily="49" charset="0"/>
                          <a:cs typeface="Courier New" panose="02070309020205020404" pitchFamily="49" charset="0"/>
                        </a:rPr>
                        <a:t>UART 0</a:t>
                      </a:r>
                    </a:p>
                  </a:txBody>
                  <a:tcPr anchor="ctr"/>
                </a:tc>
                <a:tc>
                  <a:txBody>
                    <a:bodyPr/>
                    <a:lstStyle/>
                    <a:p>
                      <a:r>
                        <a:rPr lang="en-US" sz="1400" dirty="0" err="1"/>
                        <a:t>Pmod</a:t>
                      </a:r>
                      <a:r>
                        <a:rPr lang="en-US" sz="1400" baseline="0" dirty="0"/>
                        <a:t> J1 [4:1] pins</a:t>
                      </a:r>
                      <a:endParaRPr lang="en-US" sz="1400" dirty="0"/>
                    </a:p>
                  </a:txBody>
                  <a:tcPr anchor="ctr"/>
                </a:tc>
                <a:extLst>
                  <a:ext uri="{0D108BD9-81ED-4DB2-BD59-A6C34878D82A}">
                    <a16:rowId xmlns:a16="http://schemas.microsoft.com/office/drawing/2014/main" val="10008"/>
                  </a:ext>
                </a:extLst>
              </a:tr>
              <a:tr h="335106">
                <a:tc>
                  <a:txBody>
                    <a:bodyPr/>
                    <a:lstStyle/>
                    <a:p>
                      <a:r>
                        <a:rPr lang="en-US" sz="1400" dirty="0">
                          <a:latin typeface="Courier New" panose="02070309020205020404" pitchFamily="49" charset="0"/>
                          <a:cs typeface="Courier New" panose="02070309020205020404" pitchFamily="49" charset="0"/>
                        </a:rPr>
                        <a:t>UART 1</a:t>
                      </a:r>
                    </a:p>
                  </a:txBody>
                  <a:tcPr anchor="ctr"/>
                </a:tc>
                <a:tc>
                  <a:txBody>
                    <a:bodyPr/>
                    <a:lstStyle/>
                    <a:p>
                      <a:r>
                        <a:rPr lang="en-US" sz="1400" dirty="0"/>
                        <a:t>USB UART</a:t>
                      </a:r>
                      <a:r>
                        <a:rPr lang="en-US" sz="1400" baseline="0" dirty="0"/>
                        <a:t> (debug console)</a:t>
                      </a:r>
                      <a:endParaRPr lang="en-US" sz="1400" dirty="0"/>
                    </a:p>
                  </a:txBody>
                  <a:tcPr anchor="ctr"/>
                </a:tc>
                <a:extLst>
                  <a:ext uri="{0D108BD9-81ED-4DB2-BD59-A6C34878D82A}">
                    <a16:rowId xmlns:a16="http://schemas.microsoft.com/office/drawing/2014/main" val="10009"/>
                  </a:ext>
                </a:extLst>
              </a:tr>
              <a:tr h="335106">
                <a:tc>
                  <a:txBody>
                    <a:bodyPr/>
                    <a:lstStyle/>
                    <a:p>
                      <a:r>
                        <a:rPr lang="en-US" sz="1400" dirty="0">
                          <a:latin typeface="Courier New" panose="02070309020205020404" pitchFamily="49" charset="0"/>
                          <a:cs typeface="Courier New" panose="02070309020205020404" pitchFamily="49" charset="0"/>
                        </a:rPr>
                        <a:t>UART</a:t>
                      </a:r>
                      <a:r>
                        <a:rPr lang="en-US" sz="1400" baseline="0" dirty="0">
                          <a:latin typeface="Courier New" panose="02070309020205020404" pitchFamily="49" charset="0"/>
                          <a:cs typeface="Courier New" panose="02070309020205020404" pitchFamily="49" charset="0"/>
                        </a:rPr>
                        <a:t> 2</a:t>
                      </a:r>
                      <a:endParaRPr lang="en-US" sz="1400" dirty="0">
                        <a:latin typeface="Courier New" panose="02070309020205020404" pitchFamily="49" charset="0"/>
                        <a:cs typeface="Courier New" panose="02070309020205020404" pitchFamily="49" charset="0"/>
                      </a:endParaRPr>
                    </a:p>
                  </a:txBody>
                  <a:tcPr anchor="ctr"/>
                </a:tc>
                <a:tc>
                  <a:txBody>
                    <a:bodyPr/>
                    <a:lstStyle/>
                    <a:p>
                      <a:r>
                        <a:rPr lang="en-US" sz="1400" dirty="0" err="1"/>
                        <a:t>Pmod</a:t>
                      </a:r>
                      <a:r>
                        <a:rPr lang="en-US" sz="1400" dirty="0"/>
                        <a:t> J5 [10:7] pins</a:t>
                      </a:r>
                    </a:p>
                  </a:txBody>
                  <a:tcPr anchor="ct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519997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Pmod Connectors</a:t>
            </a:r>
            <a:endParaRPr lang="en-US" dirty="0"/>
          </a:p>
        </p:txBody>
      </p:sp>
      <p:sp>
        <p:nvSpPr>
          <p:cNvPr id="3" name="Content Placeholder 2"/>
          <p:cNvSpPr>
            <a:spLocks noGrp="1"/>
          </p:cNvSpPr>
          <p:nvPr>
            <p:ph idx="1"/>
          </p:nvPr>
        </p:nvSpPr>
        <p:spPr/>
        <p:txBody>
          <a:bodyPr/>
          <a:lstStyle/>
          <a:p>
            <a:r>
              <a:rPr lang="en-US" sz="1800" dirty="0"/>
              <a:t>External hardware interface devices can be connected to the ARC EM Starter Kit using </a:t>
            </a:r>
            <a:r>
              <a:rPr lang="en-US" sz="1800" dirty="0" err="1"/>
              <a:t>Pmod</a:t>
            </a:r>
            <a:r>
              <a:rPr lang="en-US" sz="1800" dirty="0"/>
              <a:t> connectors. The table below provides an overview of possible peripheral combinations for each </a:t>
            </a:r>
            <a:r>
              <a:rPr lang="en-US" sz="1800" dirty="0" err="1"/>
              <a:t>Pmod</a:t>
            </a:r>
            <a:r>
              <a:rPr lang="en-US" sz="1800" dirty="0"/>
              <a:t> connector </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r>
              <a:rPr lang="en-US" sz="1800" dirty="0"/>
              <a:t>The functionality of the </a:t>
            </a:r>
            <a:r>
              <a:rPr lang="en-US" sz="1800" dirty="0" err="1"/>
              <a:t>Pmod</a:t>
            </a:r>
            <a:r>
              <a:rPr lang="en-US" sz="1800" dirty="0"/>
              <a:t> connectors is programmable. Each connector can operate either as a GPIO or as a dedicated peripheral device </a:t>
            </a:r>
          </a:p>
        </p:txBody>
      </p:sp>
      <p:sp>
        <p:nvSpPr>
          <p:cNvPr id="4" name="Rectangle 3"/>
          <p:cNvSpPr/>
          <p:nvPr/>
        </p:nvSpPr>
        <p:spPr>
          <a:xfrm>
            <a:off x="7492012" y="3922751"/>
            <a:ext cx="2715552" cy="861774"/>
          </a:xfrm>
          <a:prstGeom prst="rect">
            <a:avLst/>
          </a:prstGeom>
        </p:spPr>
        <p:txBody>
          <a:bodyPr wrap="square">
            <a:spAutoFit/>
          </a:bodyPr>
          <a:lstStyle/>
          <a:p>
            <a:r>
              <a:rPr lang="en-US" sz="1000" dirty="0" err="1"/>
              <a:t>Pmod</a:t>
            </a:r>
            <a:r>
              <a:rPr lang="en-US" sz="1000" dirty="0"/>
              <a:t> bits [5] and [11] are connected to GND</a:t>
            </a:r>
          </a:p>
          <a:p>
            <a:r>
              <a:rPr lang="en-US" sz="1000" dirty="0" err="1"/>
              <a:t>Pmod</a:t>
            </a:r>
            <a:r>
              <a:rPr lang="en-US" sz="1000" dirty="0"/>
              <a:t> bits [6] and [12] are connected to 3.3V</a:t>
            </a:r>
          </a:p>
          <a:p>
            <a:r>
              <a:rPr lang="en-US" sz="1000" dirty="0" err="1"/>
              <a:t>Pmod</a:t>
            </a:r>
            <a:r>
              <a:rPr lang="en-US" sz="1000" dirty="0"/>
              <a:t> bits [4:1][10:7] are functional pins</a:t>
            </a:r>
          </a:p>
          <a:p>
            <a:r>
              <a:rPr lang="en-US" sz="1000" dirty="0"/>
              <a:t>These connectors comply with the </a:t>
            </a:r>
            <a:r>
              <a:rPr lang="en-US" sz="1000" dirty="0" err="1"/>
              <a:t>Pmod</a:t>
            </a:r>
            <a:r>
              <a:rPr lang="en-US" sz="1000" dirty="0"/>
              <a:t> Interface Specification by </a:t>
            </a:r>
            <a:r>
              <a:rPr lang="en-US" sz="1000" dirty="0" err="1"/>
              <a:t>Digilent</a:t>
            </a:r>
            <a:r>
              <a:rPr lang="en-US" sz="1000" dirty="0"/>
              <a:t> </a:t>
            </a:r>
            <a:r>
              <a:rPr lang="en-US" sz="1000" dirty="0" err="1"/>
              <a:t>Inc</a:t>
            </a:r>
            <a:r>
              <a:rPr lang="en-US" sz="1000" dirty="0"/>
              <a:t> </a:t>
            </a:r>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8213" y="2535020"/>
            <a:ext cx="2362200" cy="1303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Table 4"/>
          <p:cNvGraphicFramePr>
            <a:graphicFrameLocks noGrp="1"/>
          </p:cNvGraphicFramePr>
          <p:nvPr>
            <p:extLst>
              <p:ext uri="{D42A27DB-BD31-4B8C-83A1-F6EECF244321}">
                <p14:modId xmlns:p14="http://schemas.microsoft.com/office/powerpoint/2010/main" val="2265631755"/>
              </p:ext>
            </p:extLst>
          </p:nvPr>
        </p:nvGraphicFramePr>
        <p:xfrm>
          <a:off x="1759516" y="2502343"/>
          <a:ext cx="5320172" cy="2479072"/>
        </p:xfrm>
        <a:graphic>
          <a:graphicData uri="http://schemas.openxmlformats.org/drawingml/2006/table">
            <a:tbl>
              <a:tblPr firstRow="1" bandRow="1">
                <a:tableStyleId>{5C22544A-7EE6-4342-B048-85BDC9FD1C3A}</a:tableStyleId>
              </a:tblPr>
              <a:tblGrid>
                <a:gridCol w="906848">
                  <a:extLst>
                    <a:ext uri="{9D8B030D-6E8A-4147-A177-3AD203B41FA5}">
                      <a16:colId xmlns:a16="http://schemas.microsoft.com/office/drawing/2014/main" val="20000"/>
                    </a:ext>
                  </a:extLst>
                </a:gridCol>
                <a:gridCol w="1008415">
                  <a:extLst>
                    <a:ext uri="{9D8B030D-6E8A-4147-A177-3AD203B41FA5}">
                      <a16:colId xmlns:a16="http://schemas.microsoft.com/office/drawing/2014/main" val="20001"/>
                    </a:ext>
                  </a:extLst>
                </a:gridCol>
                <a:gridCol w="966509">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tblGrid>
              <a:tr h="212713">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err="1">
                          <a:solidFill>
                            <a:schemeClr val="bg1"/>
                          </a:solidFill>
                        </a:rPr>
                        <a:t>Pmod</a:t>
                      </a:r>
                      <a:endParaRPr lang="en-US" sz="900" dirty="0">
                        <a:solidFill>
                          <a:schemeClr val="bg1"/>
                        </a:solidFill>
                      </a:endParaRPr>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err="1">
                          <a:solidFill>
                            <a:schemeClr val="bg1"/>
                          </a:solidFill>
                        </a:rPr>
                        <a:t>Pmod</a:t>
                      </a:r>
                      <a:r>
                        <a:rPr lang="en-US" sz="900" baseline="0" dirty="0">
                          <a:solidFill>
                            <a:schemeClr val="bg1"/>
                          </a:solidFill>
                        </a:rPr>
                        <a:t> connector</a:t>
                      </a:r>
                      <a:endParaRPr lang="en-US" sz="900" dirty="0">
                        <a:solidFill>
                          <a:schemeClr val="bg1"/>
                        </a:solidFill>
                      </a:endParaRPr>
                    </a:p>
                  </a:txBody>
                  <a:tcPr anchor="ctr"/>
                </a:tc>
                <a:tc gridSpan="2">
                  <a:txBody>
                    <a:bodyPr/>
                    <a:lstStyle/>
                    <a:p>
                      <a:pPr algn="ctr"/>
                      <a:r>
                        <a:rPr lang="en-US" sz="900" b="1" kern="1200" dirty="0">
                          <a:solidFill>
                            <a:schemeClr val="bg1"/>
                          </a:solidFill>
                          <a:latin typeface="+mn-lt"/>
                          <a:ea typeface="+mn-ea"/>
                          <a:cs typeface="+mn-cs"/>
                        </a:rPr>
                        <a:t>Peripherals</a:t>
                      </a:r>
                    </a:p>
                  </a:txBody>
                  <a:tcPr anchor="ctr"/>
                </a:tc>
                <a:tc hMerge="1">
                  <a:txBody>
                    <a:bodyPr/>
                    <a:lstStyle/>
                    <a:p>
                      <a:endParaRPr lang="en-US" dirty="0"/>
                    </a:p>
                  </a:txBody>
                  <a:tcPr/>
                </a:tc>
                <a:extLst>
                  <a:ext uri="{0D108BD9-81ED-4DB2-BD59-A6C34878D82A}">
                    <a16:rowId xmlns:a16="http://schemas.microsoft.com/office/drawing/2014/main" val="10000"/>
                  </a:ext>
                </a:extLst>
              </a:tr>
              <a:tr h="212713">
                <a:tc vMerge="1">
                  <a:txBody>
                    <a:bodyPr/>
                    <a:lstStyle/>
                    <a:p>
                      <a:endParaRPr lang="en-US" dirty="0"/>
                    </a:p>
                  </a:txBody>
                  <a:tcPr/>
                </a:tc>
                <a:tc vMerge="1">
                  <a:txBody>
                    <a:bodyPr/>
                    <a:lstStyle/>
                    <a:p>
                      <a:endParaRPr lang="en-US" dirty="0"/>
                    </a:p>
                  </a:txBody>
                  <a:tcPr/>
                </a:tc>
                <a:tc>
                  <a:txBody>
                    <a:bodyPr/>
                    <a:lstStyle/>
                    <a:p>
                      <a:r>
                        <a:rPr lang="en-US" sz="900" dirty="0">
                          <a:solidFill>
                            <a:schemeClr val="tx1"/>
                          </a:solidFill>
                        </a:rPr>
                        <a:t>MUX option 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a:solidFill>
                            <a:schemeClr val="tx1"/>
                          </a:solidFill>
                        </a:rPr>
                        <a:t>MUX option 1</a:t>
                      </a:r>
                    </a:p>
                  </a:txBody>
                  <a:tcPr anchor="ctr"/>
                </a:tc>
                <a:extLst>
                  <a:ext uri="{0D108BD9-81ED-4DB2-BD59-A6C34878D82A}">
                    <a16:rowId xmlns:a16="http://schemas.microsoft.com/office/drawing/2014/main" val="10001"/>
                  </a:ext>
                </a:extLst>
              </a:tr>
              <a:tr h="212713">
                <a:tc>
                  <a:txBody>
                    <a:bodyPr/>
                    <a:lstStyle/>
                    <a:p>
                      <a:r>
                        <a:rPr lang="en-US" sz="1000" dirty="0">
                          <a:latin typeface="Courier New" panose="02070309020205020404" pitchFamily="49" charset="0"/>
                          <a:cs typeface="Courier New" panose="02070309020205020404" pitchFamily="49" charset="0"/>
                        </a:rPr>
                        <a:t>Pmod1</a:t>
                      </a:r>
                    </a:p>
                  </a:txBody>
                  <a:tcPr anchor="ctr"/>
                </a:tc>
                <a:tc>
                  <a:txBody>
                    <a:bodyPr/>
                    <a:lstStyle/>
                    <a:p>
                      <a:r>
                        <a:rPr lang="en-US" sz="1000" dirty="0">
                          <a:latin typeface="Courier New" panose="02070309020205020404" pitchFamily="49" charset="0"/>
                          <a:cs typeface="Courier New" panose="02070309020205020404" pitchFamily="49" charset="0"/>
                        </a:rPr>
                        <a:t>J1</a:t>
                      </a:r>
                    </a:p>
                  </a:txBody>
                  <a:tcPr anchor="ctr"/>
                </a:tc>
                <a:tc>
                  <a:txBody>
                    <a:bodyPr/>
                    <a:lstStyle/>
                    <a:p>
                      <a:r>
                        <a:rPr lang="en-US" sz="1000" dirty="0"/>
                        <a:t>GPIOs</a:t>
                      </a:r>
                    </a:p>
                  </a:txBody>
                  <a:tcPr anchor="ctr"/>
                </a:tc>
                <a:tc>
                  <a:txBody>
                    <a:bodyPr/>
                    <a:lstStyle/>
                    <a:p>
                      <a:r>
                        <a:rPr lang="en-US" sz="1000" dirty="0"/>
                        <a:t>External SPI master +</a:t>
                      </a:r>
                      <a:r>
                        <a:rPr lang="en-US" sz="1000" baseline="0" dirty="0"/>
                        <a:t> UART0</a:t>
                      </a:r>
                      <a:endParaRPr lang="en-US" sz="1000" baseline="30000" dirty="0"/>
                    </a:p>
                  </a:txBody>
                  <a:tcPr anchor="ctr"/>
                </a:tc>
                <a:extLst>
                  <a:ext uri="{0D108BD9-81ED-4DB2-BD59-A6C34878D82A}">
                    <a16:rowId xmlns:a16="http://schemas.microsoft.com/office/drawing/2014/main" val="10002"/>
                  </a:ext>
                </a:extLst>
              </a:tr>
              <a:tr h="254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Pmod2</a:t>
                      </a:r>
                    </a:p>
                  </a:txBody>
                  <a:tcPr anchor="ctr"/>
                </a:tc>
                <a:tc>
                  <a:txBody>
                    <a:bodyPr/>
                    <a:lstStyle/>
                    <a:p>
                      <a:r>
                        <a:rPr lang="en-US" sz="1000" dirty="0">
                          <a:latin typeface="Courier New" panose="02070309020205020404" pitchFamily="49" charset="0"/>
                          <a:cs typeface="Courier New" panose="02070309020205020404" pitchFamily="49" charset="0"/>
                        </a:rPr>
                        <a:t>J2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r>
                        <a:rPr lang="en-US" sz="1000" dirty="0"/>
                        <a:t>ARC EM control/status</a:t>
                      </a:r>
                      <a:r>
                        <a:rPr lang="en-US" sz="1000" baseline="0" dirty="0"/>
                        <a:t> signals + I2C0</a:t>
                      </a:r>
                      <a:endParaRPr lang="en-US" sz="1000" dirty="0"/>
                    </a:p>
                  </a:txBody>
                  <a:tcPr anchor="ctr"/>
                </a:tc>
                <a:extLst>
                  <a:ext uri="{0D108BD9-81ED-4DB2-BD59-A6C34878D82A}">
                    <a16:rowId xmlns:a16="http://schemas.microsoft.com/office/drawing/2014/main" val="10003"/>
                  </a:ext>
                </a:extLst>
              </a:tr>
              <a:tr h="212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Pmod3</a:t>
                      </a:r>
                    </a:p>
                  </a:txBody>
                  <a:tcPr anchor="ctr"/>
                </a:tc>
                <a:tc>
                  <a:txBody>
                    <a:bodyPr/>
                    <a:lstStyle/>
                    <a:p>
                      <a:r>
                        <a:rPr lang="en-US" sz="1000" dirty="0">
                          <a:latin typeface="Courier New" panose="02070309020205020404" pitchFamily="49" charset="0"/>
                          <a:cs typeface="Courier New" panose="02070309020205020404" pitchFamily="49" charset="0"/>
                        </a:rPr>
                        <a:t>J3</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r>
                        <a:rPr lang="en-US" altLang="zh-CN" sz="1000" dirty="0"/>
                        <a:t>Reserved</a:t>
                      </a:r>
                      <a:endParaRPr lang="en-US" sz="1000" dirty="0"/>
                    </a:p>
                  </a:txBody>
                  <a:tcPr anchor="ctr"/>
                </a:tc>
                <a:extLst>
                  <a:ext uri="{0D108BD9-81ED-4DB2-BD59-A6C34878D82A}">
                    <a16:rowId xmlns:a16="http://schemas.microsoft.com/office/drawing/2014/main" val="10004"/>
                  </a:ext>
                </a:extLst>
              </a:tr>
              <a:tr h="212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Pmod4</a:t>
                      </a:r>
                    </a:p>
                  </a:txBody>
                  <a:tcPr anchor="ctr"/>
                </a:tc>
                <a:tc>
                  <a:txBody>
                    <a:bodyPr/>
                    <a:lstStyle/>
                    <a:p>
                      <a:r>
                        <a:rPr lang="en-US" sz="1000" dirty="0">
                          <a:latin typeface="Courier New" panose="02070309020205020404" pitchFamily="49" charset="0"/>
                          <a:cs typeface="Courier New" panose="02070309020205020404" pitchFamily="49" charset="0"/>
                        </a:rPr>
                        <a:t>J4</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 + I2C1</a:t>
                      </a:r>
                    </a:p>
                  </a:txBody>
                  <a:tcPr anchor="ctr"/>
                </a:tc>
                <a:extLst>
                  <a:ext uri="{0D108BD9-81ED-4DB2-BD59-A6C34878D82A}">
                    <a16:rowId xmlns:a16="http://schemas.microsoft.com/office/drawing/2014/main" val="10005"/>
                  </a:ext>
                </a:extLst>
              </a:tr>
              <a:tr h="212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Pmod5</a:t>
                      </a:r>
                    </a:p>
                  </a:txBody>
                  <a:tcPr anchor="ctr"/>
                </a:tc>
                <a:tc>
                  <a:txBody>
                    <a:bodyPr/>
                    <a:lstStyle/>
                    <a:p>
                      <a:r>
                        <a:rPr lang="en-US" sz="1000" dirty="0">
                          <a:latin typeface="Courier New" panose="02070309020205020404" pitchFamily="49" charset="0"/>
                          <a:cs typeface="Courier New" panose="02070309020205020404" pitchFamily="49" charset="0"/>
                        </a:rPr>
                        <a:t>J5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r>
                        <a:rPr lang="en-US" sz="1000" dirty="0"/>
                        <a:t>External SPI slave 1 and UART2</a:t>
                      </a:r>
                    </a:p>
                  </a:txBody>
                  <a:tcPr anchor="ctr"/>
                </a:tc>
                <a:extLst>
                  <a:ext uri="{0D108BD9-81ED-4DB2-BD59-A6C34878D82A}">
                    <a16:rowId xmlns:a16="http://schemas.microsoft.com/office/drawing/2014/main" val="10006"/>
                  </a:ext>
                </a:extLst>
              </a:tr>
              <a:tr h="4786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Pmod6</a:t>
                      </a:r>
                    </a:p>
                  </a:txBody>
                  <a:tcPr anchor="ctr"/>
                </a:tc>
                <a:tc>
                  <a:txBody>
                    <a:bodyPr/>
                    <a:lstStyle/>
                    <a:p>
                      <a:r>
                        <a:rPr lang="en-US" sz="1000" dirty="0">
                          <a:latin typeface="Courier New" panose="02070309020205020404" pitchFamily="49" charset="0"/>
                          <a:cs typeface="Courier New" panose="02070309020205020404" pitchFamily="49" charset="0"/>
                        </a:rPr>
                        <a:t>J6</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r>
                        <a:rPr lang="en-US" sz="1000" dirty="0"/>
                        <a:t>External SPI slaves 0 and CS outputs for all other SPI slaves + ARC EM control/status</a:t>
                      </a:r>
                      <a:r>
                        <a:rPr lang="en-US" sz="1000" baseline="0" dirty="0"/>
                        <a:t> signals</a:t>
                      </a:r>
                      <a:r>
                        <a:rPr lang="en-US" sz="1000" dirty="0"/>
                        <a:t> </a:t>
                      </a:r>
                    </a:p>
                  </a:txBody>
                  <a:tcPr anchor="ctr"/>
                </a:tc>
                <a:extLst>
                  <a:ext uri="{0D108BD9-81ED-4DB2-BD59-A6C34878D82A}">
                    <a16:rowId xmlns:a16="http://schemas.microsoft.com/office/drawing/2014/main" val="10007"/>
                  </a:ext>
                </a:extLst>
              </a:tr>
              <a:tr h="212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latin typeface="Courier New" panose="02070309020205020404" pitchFamily="49" charset="0"/>
                          <a:cs typeface="Courier New" panose="02070309020205020404" pitchFamily="49" charset="0"/>
                        </a:rPr>
                        <a:t>Pmod7</a:t>
                      </a:r>
                    </a:p>
                  </a:txBody>
                  <a:tcPr anchor="ctr"/>
                </a:tc>
                <a:tc>
                  <a:txBody>
                    <a:bodyPr/>
                    <a:lstStyle/>
                    <a:p>
                      <a:r>
                        <a:rPr lang="en-US" sz="1000" dirty="0">
                          <a:latin typeface="Courier New" panose="02070309020205020404" pitchFamily="49" charset="0"/>
                          <a:cs typeface="Courier New" panose="02070309020205020404" pitchFamily="49" charset="0"/>
                        </a:rPr>
                        <a:t>J20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a:t>GPIOs</a:t>
                      </a:r>
                    </a:p>
                  </a:txBody>
                  <a:tcPr anchor="ctr"/>
                </a:tc>
                <a:tc>
                  <a:txBody>
                    <a:bodyPr/>
                    <a:lstStyle/>
                    <a:p>
                      <a:r>
                        <a:rPr lang="en-US" sz="1000" dirty="0"/>
                        <a:t>ARC EM control/status signals</a:t>
                      </a:r>
                    </a:p>
                  </a:txBody>
                  <a:tcPr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93759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Pmod</a:t>
            </a:r>
            <a:r>
              <a:rPr lang="en-US" dirty="0"/>
              <a:t>™ Compatible Extensions</a:t>
            </a:r>
          </a:p>
        </p:txBody>
      </p:sp>
      <p:sp>
        <p:nvSpPr>
          <p:cNvPr id="3" name="Content Placeholder 2"/>
          <p:cNvSpPr>
            <a:spLocks noGrp="1"/>
          </p:cNvSpPr>
          <p:nvPr>
            <p:ph type="body" sz="quarter" idx="4294967295"/>
          </p:nvPr>
        </p:nvSpPr>
        <p:spPr>
          <a:xfrm>
            <a:off x="1981200" y="4419600"/>
            <a:ext cx="8305800" cy="457200"/>
          </a:xfrm>
        </p:spPr>
        <p:txBody>
          <a:bodyPr>
            <a:noAutofit/>
          </a:bodyPr>
          <a:lstStyle/>
          <a:p>
            <a:pPr marL="0" indent="0">
              <a:buNone/>
            </a:pPr>
            <a:r>
              <a:rPr lang="en-US" sz="1600" dirty="0" err="1"/>
              <a:t>Pmods</a:t>
            </a:r>
            <a:r>
              <a:rPr lang="en-US" sz="1600" dirty="0"/>
              <a:t>™ are small I/O interface boards that offer an ideal way to extend the capabilities. </a:t>
            </a:r>
            <a:r>
              <a:rPr lang="en-US" sz="1600" dirty="0" err="1"/>
              <a:t>Pmods</a:t>
            </a:r>
            <a:r>
              <a:rPr lang="en-US" sz="1600" dirty="0"/>
              <a:t> include sensors, I/O, data acquisition &amp; conversion, connectors, external memory, and more</a:t>
            </a:r>
          </a:p>
        </p:txBody>
      </p:sp>
      <p:pic>
        <p:nvPicPr>
          <p:cNvPr id="1026" name="Picture 2" descr="http://www.digilentinc.com/Data/Products/PMOD-TMP2/PmodTMP2-obl-4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2593848"/>
            <a:ext cx="1371600" cy="106984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digilentinc.com/Data/Products/PMOD-BT2/PmodBT2-obl-4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87696" y="2743200"/>
            <a:ext cx="1371600" cy="10492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digilentinc.com/Data/Products/PMOD-RF2/PmodRF2-obl-40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96201" y="2637900"/>
            <a:ext cx="1371599" cy="108013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62201" y="5700652"/>
            <a:ext cx="7346883" cy="461665"/>
          </a:xfrm>
          <a:prstGeom prst="rect">
            <a:avLst/>
          </a:prstGeom>
          <a:noFill/>
        </p:spPr>
        <p:txBody>
          <a:bodyPr wrap="none" rtlCol="0">
            <a:spAutoFit/>
          </a:bodyPr>
          <a:lstStyle/>
          <a:p>
            <a:r>
              <a:rPr lang="en-US" sz="1200" i="1" dirty="0"/>
              <a:t>"</a:t>
            </a:r>
            <a:r>
              <a:rPr lang="en-US" sz="1200" i="1" dirty="0" err="1"/>
              <a:t>Pmod</a:t>
            </a:r>
            <a:r>
              <a:rPr lang="en-US" sz="1200" i="1" dirty="0"/>
              <a:t>™" is the trademark of </a:t>
            </a:r>
            <a:r>
              <a:rPr lang="en-US" sz="1200" i="1" dirty="0" err="1"/>
              <a:t>Digilent</a:t>
            </a:r>
            <a:r>
              <a:rPr lang="en-US" sz="1200" i="1" dirty="0"/>
              <a:t> Inc. The </a:t>
            </a:r>
            <a:r>
              <a:rPr lang="en-US" sz="1200" i="1" dirty="0" err="1"/>
              <a:t>Pmod</a:t>
            </a:r>
            <a:r>
              <a:rPr lang="en-US" sz="1200" i="1" dirty="0"/>
              <a:t> Interface Specification is the property of </a:t>
            </a:r>
            <a:r>
              <a:rPr lang="en-US" sz="1200" i="1" dirty="0" err="1"/>
              <a:t>Digilent</a:t>
            </a:r>
            <a:r>
              <a:rPr lang="en-US" sz="1200" i="1" dirty="0"/>
              <a:t> Inc.</a:t>
            </a:r>
            <a:endParaRPr lang="en-US" sz="1200" dirty="0"/>
          </a:p>
          <a:p>
            <a:endParaRPr lang="en-US" sz="1200" dirty="0"/>
          </a:p>
        </p:txBody>
      </p:sp>
      <p:pic>
        <p:nvPicPr>
          <p:cNvPr id="1032" name="Picture 8" descr="http://www.digilentinc.com/Data/Products/PMOD-ACL2/PmodACL2-obl-600.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80178" y="1622062"/>
            <a:ext cx="1401423" cy="112113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www.digilentinc.com/Data/Products/PMOD-MIC/PmodMIC-obl-40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36207" y="1556576"/>
            <a:ext cx="1409700" cy="1022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838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err="1"/>
              <a:t>Pmod</a:t>
            </a:r>
            <a:r>
              <a:rPr lang="en-US" altLang="zh-CN" dirty="0"/>
              <a:t> Device DIY</a:t>
            </a:r>
            <a:endParaRPr lang="zh-CN" altLang="en-US" dirty="0"/>
          </a:p>
        </p:txBody>
      </p:sp>
      <p:pic>
        <p:nvPicPr>
          <p:cNvPr id="3" name="Picture 2"/>
          <p:cNvPicPr>
            <a:picLocks noChangeAspect="1"/>
          </p:cNvPicPr>
          <p:nvPr/>
        </p:nvPicPr>
        <p:blipFill>
          <a:blip r:embed="rId2"/>
          <a:stretch>
            <a:fillRect/>
          </a:stretch>
        </p:blipFill>
        <p:spPr>
          <a:xfrm>
            <a:off x="922872" y="3681359"/>
            <a:ext cx="4968941" cy="2286000"/>
          </a:xfrm>
          <a:prstGeom prst="rect">
            <a:avLst/>
          </a:prstGeom>
        </p:spPr>
      </p:pic>
      <p:sp>
        <p:nvSpPr>
          <p:cNvPr id="4" name="Rectangle 3"/>
          <p:cNvSpPr/>
          <p:nvPr/>
        </p:nvSpPr>
        <p:spPr>
          <a:xfrm>
            <a:off x="922872" y="3338103"/>
            <a:ext cx="1431161" cy="369332"/>
          </a:xfrm>
          <a:prstGeom prst="rect">
            <a:avLst/>
          </a:prstGeom>
        </p:spPr>
        <p:txBody>
          <a:bodyPr wrap="none">
            <a:spAutoFit/>
          </a:bodyPr>
          <a:lstStyle/>
          <a:p>
            <a:r>
              <a:rPr lang="en-US" altLang="zh-CN" b="1" dirty="0">
                <a:solidFill>
                  <a:srgbClr val="000000"/>
                </a:solidFill>
                <a:latin typeface="Calibri" panose="020F0502020204030204" pitchFamily="34" charset="0"/>
              </a:rPr>
              <a:t>SPI interface </a:t>
            </a:r>
            <a:endParaRPr lang="zh-CN" alt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4372" y="1102583"/>
            <a:ext cx="1922339" cy="184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4372" y="3260780"/>
            <a:ext cx="1931585" cy="269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9600" y="1211574"/>
            <a:ext cx="6555161" cy="1938992"/>
          </a:xfrm>
          <a:prstGeom prst="rect">
            <a:avLst/>
          </a:prstGeom>
          <a:noFill/>
        </p:spPr>
        <p:txBody>
          <a:bodyPr wrap="square" rtlCol="0">
            <a:spAutoFit/>
          </a:bodyPr>
          <a:lstStyle/>
          <a:p>
            <a:pPr>
              <a:spcAft>
                <a:spcPts val="1200"/>
              </a:spcAft>
            </a:pPr>
            <a:r>
              <a:rPr lang="en-US" altLang="zh-CN" dirty="0"/>
              <a:t>SPI-based </a:t>
            </a:r>
            <a:r>
              <a:rPr lang="en-US" altLang="zh-CN" dirty="0" err="1"/>
              <a:t>Pmod</a:t>
            </a:r>
            <a:r>
              <a:rPr lang="en-US" altLang="zh-CN" dirty="0"/>
              <a:t> example</a:t>
            </a:r>
          </a:p>
          <a:p>
            <a:pPr marL="285750" indent="-285750">
              <a:spcAft>
                <a:spcPts val="1200"/>
              </a:spcAft>
              <a:buFont typeface="Arial" panose="020B0604020202020204" pitchFamily="34" charset="0"/>
              <a:buChar char="•"/>
            </a:pPr>
            <a:r>
              <a:rPr lang="en-US" altLang="zh-CN" dirty="0"/>
              <a:t>Order modules on </a:t>
            </a:r>
            <a:r>
              <a:rPr lang="en-US" altLang="zh-CN" dirty="0" err="1"/>
              <a:t>Taobao</a:t>
            </a:r>
            <a:r>
              <a:rPr lang="en-US" altLang="zh-CN" dirty="0"/>
              <a:t>/Amazon/….</a:t>
            </a:r>
          </a:p>
          <a:p>
            <a:pPr marL="285750" indent="-285750">
              <a:spcAft>
                <a:spcPts val="1200"/>
              </a:spcAft>
              <a:buFont typeface="Arial" panose="020B0604020202020204" pitchFamily="34" charset="0"/>
              <a:buChar char="•"/>
            </a:pPr>
            <a:r>
              <a:rPr lang="en-US" altLang="zh-CN" dirty="0"/>
              <a:t>Get module pins description &amp; </a:t>
            </a:r>
            <a:r>
              <a:rPr lang="en-US" altLang="zh-CN" dirty="0" err="1"/>
              <a:t>Pmod</a:t>
            </a:r>
            <a:r>
              <a:rPr lang="en-US" altLang="zh-CN" dirty="0"/>
              <a:t> SPI Interface standard</a:t>
            </a:r>
          </a:p>
          <a:p>
            <a:pPr marL="285750" indent="-285750">
              <a:spcAft>
                <a:spcPts val="1200"/>
              </a:spcAft>
              <a:buFont typeface="Arial" panose="020B0604020202020204" pitchFamily="34" charset="0"/>
              <a:buChar char="•"/>
            </a:pPr>
            <a:r>
              <a:rPr lang="en-US" altLang="zh-CN" dirty="0"/>
              <a:t>Use flying wire to connect module pins to corresponding pins of </a:t>
            </a:r>
            <a:r>
              <a:rPr lang="en-US" altLang="zh-CN" dirty="0" err="1"/>
              <a:t>Pmod</a:t>
            </a:r>
            <a:r>
              <a:rPr lang="en-US" altLang="zh-CN" dirty="0"/>
              <a:t> connector</a:t>
            </a:r>
          </a:p>
        </p:txBody>
      </p:sp>
    </p:spTree>
    <p:extLst>
      <p:ext uri="{BB962C8B-B14F-4D97-AF65-F5344CB8AC3E}">
        <p14:creationId xmlns:p14="http://schemas.microsoft.com/office/powerpoint/2010/main" val="2974800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Pmod Pin Configuration</a:t>
            </a:r>
            <a:endParaRPr lang="en-US" dirty="0"/>
          </a:p>
        </p:txBody>
      </p:sp>
      <p:sp>
        <p:nvSpPr>
          <p:cNvPr id="3" name="Content Placeholder 2"/>
          <p:cNvSpPr>
            <a:spLocks noGrp="1"/>
          </p:cNvSpPr>
          <p:nvPr>
            <p:ph idx="1"/>
          </p:nvPr>
        </p:nvSpPr>
        <p:spPr>
          <a:xfrm>
            <a:off x="1111188" y="2946646"/>
            <a:ext cx="8229600" cy="2687638"/>
          </a:xfrm>
        </p:spPr>
        <p:txBody>
          <a:bodyPr/>
          <a:lstStyle/>
          <a:p>
            <a:r>
              <a:rPr lang="en-US" sz="1200" dirty="0"/>
              <a:t>Pmod1 configuration: </a:t>
            </a:r>
          </a:p>
          <a:p>
            <a:pPr lvl="1"/>
            <a:r>
              <a:rPr lang="en-US" sz="1050" i="1" dirty="0"/>
              <a:t>Set PM1[0] = 0 – Pmod1[4:1] are connected to DW GPIO Port C[11:8] </a:t>
            </a:r>
          </a:p>
          <a:p>
            <a:pPr lvl="1"/>
            <a:r>
              <a:rPr lang="en-US" sz="1050" i="1" dirty="0"/>
              <a:t>Set PM1[0] = 1 – Pmod1[4:1] are connected to DW UART0 signals. </a:t>
            </a:r>
          </a:p>
          <a:p>
            <a:pPr lvl="1"/>
            <a:r>
              <a:rPr lang="en-US" sz="1050" i="1" dirty="0"/>
              <a:t>Set PM1[2] = 0 – Pmod1[10:7] are connected to DW GPIO Port A[11:8]. </a:t>
            </a:r>
          </a:p>
          <a:p>
            <a:pPr lvl="1"/>
            <a:r>
              <a:rPr lang="en-US" sz="1050" i="1" dirty="0"/>
              <a:t>Set PM1[2] = 1 – Pmod1[10:7] are connected to DW SPI Slave signals. </a:t>
            </a:r>
          </a:p>
          <a:p>
            <a:r>
              <a:rPr lang="en-US" sz="1200" dirty="0"/>
              <a:t>Note: PM1[1] and PM1[3] are reserved</a:t>
            </a:r>
          </a:p>
        </p:txBody>
      </p:sp>
      <p:sp>
        <p:nvSpPr>
          <p:cNvPr id="4" name="Rectangle 3"/>
          <p:cNvSpPr/>
          <p:nvPr/>
        </p:nvSpPr>
        <p:spPr>
          <a:xfrm>
            <a:off x="1111188" y="1309716"/>
            <a:ext cx="8001000" cy="646331"/>
          </a:xfrm>
          <a:prstGeom prst="rect">
            <a:avLst/>
          </a:prstGeom>
        </p:spPr>
        <p:txBody>
          <a:bodyPr wrap="square">
            <a:spAutoFit/>
          </a:bodyPr>
          <a:lstStyle/>
          <a:p>
            <a:pPr marL="342900" indent="-342900" eaLnBrk="0" hangingPunct="0">
              <a:spcBef>
                <a:spcPct val="20000"/>
              </a:spcBef>
              <a:buClr>
                <a:schemeClr val="accent1"/>
              </a:buClr>
              <a:buSzPct val="65000"/>
              <a:buFont typeface="Wingdings" pitchFamily="2" charset="2"/>
              <a:buChar char="n"/>
            </a:pPr>
            <a:r>
              <a:rPr lang="en-US" dirty="0" err="1"/>
              <a:t>Pmod</a:t>
            </a:r>
            <a:r>
              <a:rPr lang="en-US" dirty="0"/>
              <a:t> pins are configured by the Pin Mux Controller via the PMOD_MUX_CTRL register </a:t>
            </a:r>
          </a:p>
        </p:txBody>
      </p:sp>
      <p:graphicFrame>
        <p:nvGraphicFramePr>
          <p:cNvPr id="7" name="Table 6"/>
          <p:cNvGraphicFramePr>
            <a:graphicFrameLocks noGrp="1"/>
          </p:cNvGraphicFramePr>
          <p:nvPr>
            <p:extLst>
              <p:ext uri="{D42A27DB-BD31-4B8C-83A1-F6EECF244321}">
                <p14:modId xmlns:p14="http://schemas.microsoft.com/office/powerpoint/2010/main" val="2421502734"/>
              </p:ext>
            </p:extLst>
          </p:nvPr>
        </p:nvGraphicFramePr>
        <p:xfrm>
          <a:off x="1263586" y="2353434"/>
          <a:ext cx="7924805" cy="370840"/>
        </p:xfrm>
        <a:graphic>
          <a:graphicData uri="http://schemas.openxmlformats.org/drawingml/2006/table">
            <a:tbl>
              <a:tblPr firstRow="1" bandRow="1">
                <a:tableStyleId>{5C22544A-7EE6-4342-B048-85BDC9FD1C3A}</a:tableStyleId>
              </a:tblPr>
              <a:tblGrid>
                <a:gridCol w="1600203">
                  <a:extLst>
                    <a:ext uri="{9D8B030D-6E8A-4147-A177-3AD203B41FA5}">
                      <a16:colId xmlns:a16="http://schemas.microsoft.com/office/drawing/2014/main" val="20000"/>
                    </a:ext>
                  </a:extLst>
                </a:gridCol>
                <a:gridCol w="676275">
                  <a:extLst>
                    <a:ext uri="{9D8B030D-6E8A-4147-A177-3AD203B41FA5}">
                      <a16:colId xmlns:a16="http://schemas.microsoft.com/office/drawing/2014/main" val="20001"/>
                    </a:ext>
                  </a:extLst>
                </a:gridCol>
                <a:gridCol w="1123950">
                  <a:extLst>
                    <a:ext uri="{9D8B030D-6E8A-4147-A177-3AD203B41FA5}">
                      <a16:colId xmlns:a16="http://schemas.microsoft.com/office/drawing/2014/main" val="20002"/>
                    </a:ext>
                  </a:extLst>
                </a:gridCol>
                <a:gridCol w="1181100">
                  <a:extLst>
                    <a:ext uri="{9D8B030D-6E8A-4147-A177-3AD203B41FA5}">
                      <a16:colId xmlns:a16="http://schemas.microsoft.com/office/drawing/2014/main" val="20003"/>
                    </a:ext>
                  </a:extLst>
                </a:gridCol>
                <a:gridCol w="1133475">
                  <a:extLst>
                    <a:ext uri="{9D8B030D-6E8A-4147-A177-3AD203B41FA5}">
                      <a16:colId xmlns:a16="http://schemas.microsoft.com/office/drawing/2014/main" val="20004"/>
                    </a:ext>
                  </a:extLst>
                </a:gridCol>
                <a:gridCol w="847725">
                  <a:extLst>
                    <a:ext uri="{9D8B030D-6E8A-4147-A177-3AD203B41FA5}">
                      <a16:colId xmlns:a16="http://schemas.microsoft.com/office/drawing/2014/main" val="20005"/>
                    </a:ext>
                  </a:extLst>
                </a:gridCol>
                <a:gridCol w="666750">
                  <a:extLst>
                    <a:ext uri="{9D8B030D-6E8A-4147-A177-3AD203B41FA5}">
                      <a16:colId xmlns:a16="http://schemas.microsoft.com/office/drawing/2014/main" val="20006"/>
                    </a:ext>
                  </a:extLst>
                </a:gridCol>
                <a:gridCol w="695327">
                  <a:extLst>
                    <a:ext uri="{9D8B030D-6E8A-4147-A177-3AD203B41FA5}">
                      <a16:colId xmlns:a16="http://schemas.microsoft.com/office/drawing/2014/main" val="20007"/>
                    </a:ext>
                  </a:extLst>
                </a:gridCol>
              </a:tblGrid>
              <a:tr h="370840">
                <a:tc>
                  <a:txBody>
                    <a:bodyPr/>
                    <a:lstStyle/>
                    <a:p>
                      <a:pPr algn="ctr"/>
                      <a:r>
                        <a:rPr lang="en-US" sz="900" dirty="0">
                          <a:solidFill>
                            <a:schemeClr val="bg1"/>
                          </a:solidFill>
                        </a:rPr>
                        <a:t>  Reserved</a:t>
                      </a:r>
                      <a:endParaRPr lang="ru-RU" sz="900" dirty="0">
                        <a:solidFill>
                          <a:schemeClr val="bg1"/>
                        </a:solidFill>
                      </a:endParaRPr>
                    </a:p>
                  </a:txBody>
                  <a:tcPr anchor="ctr"/>
                </a:tc>
                <a:tc>
                  <a:txBody>
                    <a:bodyPr/>
                    <a:lstStyle/>
                    <a:p>
                      <a:pPr algn="ctr"/>
                      <a:r>
                        <a:rPr lang="en-US" sz="900" dirty="0">
                          <a:solidFill>
                            <a:schemeClr val="bg1"/>
                          </a:solidFill>
                        </a:rPr>
                        <a:t>PM7[1:0]</a:t>
                      </a:r>
                      <a:endParaRPr lang="ru-RU" sz="900" dirty="0">
                        <a:solidFill>
                          <a:schemeClr val="bg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a:solidFill>
                            <a:schemeClr val="bg1"/>
                          </a:solidFill>
                        </a:rPr>
                        <a:t>PM6[3:0]</a:t>
                      </a:r>
                      <a:endParaRPr lang="ru-RU" sz="900" dirty="0">
                        <a:solidFill>
                          <a:schemeClr val="bg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a:solidFill>
                            <a:schemeClr val="bg1"/>
                          </a:solidFill>
                        </a:rPr>
                        <a:t>PM5[3:0]</a:t>
                      </a:r>
                      <a:endParaRPr lang="ru-RU" sz="900" dirty="0">
                        <a:solidFill>
                          <a:schemeClr val="bg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900" dirty="0">
                          <a:solidFill>
                            <a:schemeClr val="bg1"/>
                          </a:solidFill>
                        </a:rPr>
                        <a:t>PM4[3:0]</a:t>
                      </a:r>
                      <a:endParaRPr lang="ru-RU" sz="900" dirty="0">
                        <a:solidFill>
                          <a:schemeClr val="bg1"/>
                        </a:solidFill>
                      </a:endParaRPr>
                    </a:p>
                  </a:txBody>
                  <a:tcPr anchor="ctr"/>
                </a:tc>
                <a:tc>
                  <a:txBody>
                    <a:bodyPr/>
                    <a:lstStyle/>
                    <a:p>
                      <a:pPr algn="ctr"/>
                      <a:r>
                        <a:rPr lang="en-US" sz="900" dirty="0">
                          <a:solidFill>
                            <a:schemeClr val="bg1"/>
                          </a:solidFill>
                        </a:rPr>
                        <a:t>PM3[3:0]</a:t>
                      </a:r>
                      <a:endParaRPr lang="ru-RU" sz="900" dirty="0">
                        <a:solidFill>
                          <a:schemeClr val="bg1"/>
                        </a:solidFill>
                      </a:endParaRPr>
                    </a:p>
                  </a:txBody>
                  <a:tcPr anchor="ctr"/>
                </a:tc>
                <a:tc>
                  <a:txBody>
                    <a:bodyPr/>
                    <a:lstStyle/>
                    <a:p>
                      <a:pPr algn="ctr"/>
                      <a:r>
                        <a:rPr lang="en-US" sz="900" dirty="0">
                          <a:solidFill>
                            <a:schemeClr val="bg1"/>
                          </a:solidFill>
                        </a:rPr>
                        <a:t>PM2[3:0]</a:t>
                      </a:r>
                      <a:endParaRPr lang="ru-RU" sz="900" dirty="0">
                        <a:solidFill>
                          <a:schemeClr val="bg1"/>
                        </a:solidFill>
                      </a:endParaRPr>
                    </a:p>
                  </a:txBody>
                  <a:tcPr anchor="ctr"/>
                </a:tc>
                <a:tc>
                  <a:txBody>
                    <a:bodyPr/>
                    <a:lstStyle/>
                    <a:p>
                      <a:pPr algn="ctr"/>
                      <a:r>
                        <a:rPr lang="en-US" sz="900" dirty="0">
                          <a:solidFill>
                            <a:schemeClr val="bg1"/>
                          </a:solidFill>
                        </a:rPr>
                        <a:t>PM1[3:0]</a:t>
                      </a:r>
                      <a:endParaRPr lang="ru-RU" sz="900" dirty="0">
                        <a:solidFill>
                          <a:schemeClr val="bg1"/>
                        </a:solidFill>
                      </a:endParaRPr>
                    </a:p>
                  </a:txBody>
                  <a:tcPr anchor="ctr"/>
                </a:tc>
                <a:extLst>
                  <a:ext uri="{0D108BD9-81ED-4DB2-BD59-A6C34878D82A}">
                    <a16:rowId xmlns:a16="http://schemas.microsoft.com/office/drawing/2014/main" val="10000"/>
                  </a:ext>
                </a:extLst>
              </a:tr>
            </a:tbl>
          </a:graphicData>
        </a:graphic>
      </p:graphicFrame>
      <p:sp>
        <p:nvSpPr>
          <p:cNvPr id="8" name="TextBox 7"/>
          <p:cNvSpPr txBox="1"/>
          <p:nvPr/>
        </p:nvSpPr>
        <p:spPr>
          <a:xfrm>
            <a:off x="1187389" y="1956046"/>
            <a:ext cx="8153401" cy="338554"/>
          </a:xfrm>
          <a:prstGeom prst="rect">
            <a:avLst/>
          </a:prstGeom>
          <a:noFill/>
        </p:spPr>
        <p:txBody>
          <a:bodyPr wrap="square" rtlCol="0">
            <a:spAutoFit/>
          </a:bodyPr>
          <a:lstStyle/>
          <a:p>
            <a:r>
              <a:rPr lang="en-US" sz="1600" dirty="0">
                <a:latin typeface="+mj-lt"/>
              </a:rPr>
              <a:t>31 30 29 28 27 26 25 24 23 22 21 20 19 18 17 16  15 14 13 12 11 10 9 8 7 6 5 4 3 2 1 0</a:t>
            </a:r>
            <a:endParaRPr lang="ru-RU" sz="1600" dirty="0">
              <a:latin typeface="+mj-lt"/>
            </a:endParaRPr>
          </a:p>
        </p:txBody>
      </p:sp>
      <p:sp>
        <p:nvSpPr>
          <p:cNvPr id="5" name="TextBox 4"/>
          <p:cNvSpPr txBox="1"/>
          <p:nvPr/>
        </p:nvSpPr>
        <p:spPr>
          <a:xfrm>
            <a:off x="4258044" y="2718046"/>
            <a:ext cx="2012089" cy="261610"/>
          </a:xfrm>
          <a:prstGeom prst="rect">
            <a:avLst/>
          </a:prstGeom>
          <a:noFill/>
        </p:spPr>
        <p:txBody>
          <a:bodyPr wrap="none" rtlCol="0">
            <a:spAutoFit/>
          </a:bodyPr>
          <a:lstStyle/>
          <a:p>
            <a:r>
              <a:rPr lang="en-US" sz="1100" b="1" dirty="0"/>
              <a:t>PMOD_MUX_CTRL register</a:t>
            </a:r>
          </a:p>
        </p:txBody>
      </p:sp>
      <p:sp>
        <p:nvSpPr>
          <p:cNvPr id="12" name="TextBox 11"/>
          <p:cNvSpPr txBox="1"/>
          <p:nvPr/>
        </p:nvSpPr>
        <p:spPr>
          <a:xfrm>
            <a:off x="1415988" y="2685036"/>
            <a:ext cx="1337226" cy="261610"/>
          </a:xfrm>
          <a:prstGeom prst="rect">
            <a:avLst/>
          </a:prstGeom>
          <a:noFill/>
        </p:spPr>
        <p:txBody>
          <a:bodyPr wrap="none" rtlCol="0">
            <a:spAutoFit/>
          </a:bodyPr>
          <a:lstStyle/>
          <a:p>
            <a:r>
              <a:rPr lang="en-US" sz="1100" dirty="0"/>
              <a:t>Default value: 0X0</a:t>
            </a:r>
          </a:p>
        </p:txBody>
      </p:sp>
      <p:graphicFrame>
        <p:nvGraphicFramePr>
          <p:cNvPr id="6" name="Table 5"/>
          <p:cNvGraphicFramePr>
            <a:graphicFrameLocks noGrp="1"/>
          </p:cNvGraphicFramePr>
          <p:nvPr>
            <p:extLst>
              <p:ext uri="{D42A27DB-BD31-4B8C-83A1-F6EECF244321}">
                <p14:modId xmlns:p14="http://schemas.microsoft.com/office/powerpoint/2010/main" val="3651571476"/>
              </p:ext>
            </p:extLst>
          </p:nvPr>
        </p:nvGraphicFramePr>
        <p:xfrm>
          <a:off x="4692588" y="4731850"/>
          <a:ext cx="4648200" cy="1554480"/>
        </p:xfrm>
        <a:graphic>
          <a:graphicData uri="http://schemas.openxmlformats.org/drawingml/2006/table">
            <a:tbl>
              <a:tblPr firstRow="1" bandRow="1">
                <a:tableStyleId>{5C22544A-7EE6-4342-B048-85BDC9FD1C3A}</a:tableStyleId>
              </a:tblPr>
              <a:tblGrid>
                <a:gridCol w="1333500">
                  <a:extLst>
                    <a:ext uri="{9D8B030D-6E8A-4147-A177-3AD203B41FA5}">
                      <a16:colId xmlns:a16="http://schemas.microsoft.com/office/drawing/2014/main" val="20000"/>
                    </a:ext>
                  </a:extLst>
                </a:gridCol>
                <a:gridCol w="1657350">
                  <a:extLst>
                    <a:ext uri="{9D8B030D-6E8A-4147-A177-3AD203B41FA5}">
                      <a16:colId xmlns:a16="http://schemas.microsoft.com/office/drawing/2014/main" val="20001"/>
                    </a:ext>
                  </a:extLst>
                </a:gridCol>
                <a:gridCol w="1657350">
                  <a:extLst>
                    <a:ext uri="{9D8B030D-6E8A-4147-A177-3AD203B41FA5}">
                      <a16:colId xmlns:a16="http://schemas.microsoft.com/office/drawing/2014/main" val="20002"/>
                    </a:ext>
                  </a:extLst>
                </a:gridCol>
              </a:tblGrid>
              <a:tr h="215900">
                <a:tc rowSpan="2">
                  <a:txBody>
                    <a:bodyPr/>
                    <a:lstStyle/>
                    <a:p>
                      <a:pPr algn="ctr"/>
                      <a:r>
                        <a:rPr lang="en-US" sz="1100" b="1" dirty="0">
                          <a:solidFill>
                            <a:schemeClr val="bg1"/>
                          </a:solidFill>
                        </a:rPr>
                        <a:t>Pmod1</a:t>
                      </a:r>
                      <a:r>
                        <a:rPr lang="en-US" sz="1100" b="1" baseline="0" dirty="0">
                          <a:solidFill>
                            <a:schemeClr val="bg1"/>
                          </a:solidFill>
                        </a:rPr>
                        <a:t> pins (J1)</a:t>
                      </a:r>
                      <a:endParaRPr lang="en-US" sz="1100" b="1" dirty="0">
                        <a:solidFill>
                          <a:schemeClr val="bg1"/>
                        </a:solidFill>
                      </a:endParaRPr>
                    </a:p>
                  </a:txBody>
                  <a:tcPr anchor="ctr"/>
                </a:tc>
                <a:tc>
                  <a:txBody>
                    <a:bodyPr/>
                    <a:lstStyle/>
                    <a:p>
                      <a:pPr algn="ctr"/>
                      <a:r>
                        <a:rPr lang="en-US" sz="1100" b="1" dirty="0">
                          <a:solidFill>
                            <a:schemeClr val="bg1"/>
                          </a:solidFill>
                        </a:rPr>
                        <a:t>PM1[2]=0</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1" dirty="0">
                          <a:solidFill>
                            <a:schemeClr val="bg1"/>
                          </a:solidFill>
                        </a:rPr>
                        <a:t>PM1[2]=1</a:t>
                      </a:r>
                    </a:p>
                  </a:txBody>
                  <a:tcPr anchor="ctr"/>
                </a:tc>
                <a:extLst>
                  <a:ext uri="{0D108BD9-81ED-4DB2-BD59-A6C34878D82A}">
                    <a16:rowId xmlns:a16="http://schemas.microsoft.com/office/drawing/2014/main" val="10000"/>
                  </a:ext>
                </a:extLst>
              </a:tr>
              <a:tr h="215900">
                <a:tc vMerge="1">
                  <a:txBody>
                    <a:bodyPr/>
                    <a:lstStyle/>
                    <a:p>
                      <a:endParaRPr lang="en-US" dirty="0"/>
                    </a:p>
                  </a:txBody>
                  <a:tcPr/>
                </a:tc>
                <a:tc>
                  <a:txBody>
                    <a:bodyPr/>
                    <a:lstStyle/>
                    <a:p>
                      <a:pPr algn="ctr"/>
                      <a:r>
                        <a:rPr lang="en-US" sz="1100" b="1" dirty="0"/>
                        <a:t>GPIO Signals</a:t>
                      </a:r>
                    </a:p>
                  </a:txBody>
                  <a:tcPr anchor="ctr"/>
                </a:tc>
                <a:tc>
                  <a:txBody>
                    <a:bodyPr/>
                    <a:lstStyle/>
                    <a:p>
                      <a:pPr algn="ctr"/>
                      <a:r>
                        <a:rPr lang="en-US" sz="1100" b="1" dirty="0"/>
                        <a:t>SPI signals</a:t>
                      </a:r>
                    </a:p>
                  </a:txBody>
                  <a:tcPr anchor="ctr"/>
                </a:tc>
                <a:extLst>
                  <a:ext uri="{0D108BD9-81ED-4DB2-BD59-A6C34878D82A}">
                    <a16:rowId xmlns:a16="http://schemas.microsoft.com/office/drawing/2014/main" val="10001"/>
                  </a:ext>
                </a:extLst>
              </a:tr>
              <a:tr h="215900">
                <a:tc>
                  <a:txBody>
                    <a:bodyPr/>
                    <a:lstStyle/>
                    <a:p>
                      <a:pPr algn="ctr"/>
                      <a:r>
                        <a:rPr lang="en-US" sz="1100" dirty="0"/>
                        <a:t>10</a:t>
                      </a:r>
                    </a:p>
                  </a:txBody>
                  <a:tcPr anchor="ctr"/>
                </a:tc>
                <a:tc>
                  <a:txBody>
                    <a:bodyPr/>
                    <a:lstStyle/>
                    <a:p>
                      <a:pPr algn="ctr"/>
                      <a:r>
                        <a:rPr lang="en-US" sz="1100" dirty="0">
                          <a:latin typeface="Courier New" panose="02070309020205020404" pitchFamily="49" charset="0"/>
                          <a:cs typeface="Courier New" panose="02070309020205020404" pitchFamily="49" charset="0"/>
                        </a:rPr>
                        <a:t>Port A [11]</a:t>
                      </a:r>
                    </a:p>
                  </a:txBody>
                  <a:tcPr anchor="ctr"/>
                </a:tc>
                <a:tc>
                  <a:txBody>
                    <a:bodyPr/>
                    <a:lstStyle/>
                    <a:p>
                      <a:pPr algn="ctr"/>
                      <a:r>
                        <a:rPr lang="en-US" sz="1100" dirty="0">
                          <a:latin typeface="Courier New" panose="02070309020205020404" pitchFamily="49" charset="0"/>
                          <a:cs typeface="Courier New" panose="02070309020205020404" pitchFamily="49" charset="0"/>
                        </a:rPr>
                        <a:t>SCLK_S</a:t>
                      </a:r>
                    </a:p>
                  </a:txBody>
                  <a:tcPr anchor="ctr"/>
                </a:tc>
                <a:extLst>
                  <a:ext uri="{0D108BD9-81ED-4DB2-BD59-A6C34878D82A}">
                    <a16:rowId xmlns:a16="http://schemas.microsoft.com/office/drawing/2014/main" val="10002"/>
                  </a:ext>
                </a:extLst>
              </a:tr>
              <a:tr h="215900">
                <a:tc>
                  <a:txBody>
                    <a:bodyPr/>
                    <a:lstStyle/>
                    <a:p>
                      <a:pPr algn="ctr"/>
                      <a:r>
                        <a:rPr lang="en-US" sz="1100" dirty="0"/>
                        <a:t>9</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a:latin typeface="Courier New" panose="02070309020205020404" pitchFamily="49" charset="0"/>
                          <a:cs typeface="Courier New" panose="02070309020205020404" pitchFamily="49" charset="0"/>
                        </a:rPr>
                        <a:t>Port A [10]</a:t>
                      </a:r>
                    </a:p>
                  </a:txBody>
                  <a:tcPr anchor="ctr"/>
                </a:tc>
                <a:tc>
                  <a:txBody>
                    <a:bodyPr/>
                    <a:lstStyle/>
                    <a:p>
                      <a:pPr algn="ctr"/>
                      <a:r>
                        <a:rPr lang="en-US" sz="1100" dirty="0">
                          <a:latin typeface="Courier New" panose="02070309020205020404" pitchFamily="49" charset="0"/>
                          <a:cs typeface="Courier New" panose="02070309020205020404" pitchFamily="49" charset="0"/>
                        </a:rPr>
                        <a:t>MISO_S</a:t>
                      </a:r>
                    </a:p>
                  </a:txBody>
                  <a:tcPr anchor="ctr"/>
                </a:tc>
                <a:extLst>
                  <a:ext uri="{0D108BD9-81ED-4DB2-BD59-A6C34878D82A}">
                    <a16:rowId xmlns:a16="http://schemas.microsoft.com/office/drawing/2014/main" val="10003"/>
                  </a:ext>
                </a:extLst>
              </a:tr>
              <a:tr h="215900">
                <a:tc>
                  <a:txBody>
                    <a:bodyPr/>
                    <a:lstStyle/>
                    <a:p>
                      <a:pPr algn="ctr"/>
                      <a:r>
                        <a:rPr lang="en-US" sz="1100" dirty="0"/>
                        <a:t>8</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a:latin typeface="Courier New" panose="02070309020205020404" pitchFamily="49" charset="0"/>
                          <a:cs typeface="Courier New" panose="02070309020205020404" pitchFamily="49" charset="0"/>
                        </a:rPr>
                        <a:t>Port A [9]</a:t>
                      </a:r>
                    </a:p>
                  </a:txBody>
                  <a:tcPr anchor="ctr"/>
                </a:tc>
                <a:tc>
                  <a:txBody>
                    <a:bodyPr/>
                    <a:lstStyle/>
                    <a:p>
                      <a:pPr algn="ctr"/>
                      <a:r>
                        <a:rPr lang="en-US" sz="1100" dirty="0">
                          <a:latin typeface="Courier New" panose="02070309020205020404" pitchFamily="49" charset="0"/>
                          <a:cs typeface="Courier New" panose="02070309020205020404" pitchFamily="49" charset="0"/>
                        </a:rPr>
                        <a:t>MOSI_S</a:t>
                      </a:r>
                    </a:p>
                  </a:txBody>
                  <a:tcPr anchor="ctr"/>
                </a:tc>
                <a:extLst>
                  <a:ext uri="{0D108BD9-81ED-4DB2-BD59-A6C34878D82A}">
                    <a16:rowId xmlns:a16="http://schemas.microsoft.com/office/drawing/2014/main" val="10004"/>
                  </a:ext>
                </a:extLst>
              </a:tr>
              <a:tr h="215900">
                <a:tc>
                  <a:txBody>
                    <a:bodyPr/>
                    <a:lstStyle/>
                    <a:p>
                      <a:pPr algn="ctr"/>
                      <a:r>
                        <a:rPr lang="en-US" sz="1100" dirty="0"/>
                        <a:t>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dirty="0">
                          <a:latin typeface="Courier New" panose="02070309020205020404" pitchFamily="49" charset="0"/>
                          <a:cs typeface="Courier New" panose="02070309020205020404" pitchFamily="49" charset="0"/>
                        </a:rPr>
                        <a:t>Port A [8]</a:t>
                      </a:r>
                    </a:p>
                  </a:txBody>
                  <a:tcPr anchor="ctr"/>
                </a:tc>
                <a:tc>
                  <a:txBody>
                    <a:bodyPr/>
                    <a:lstStyle/>
                    <a:p>
                      <a:pPr algn="ctr"/>
                      <a:r>
                        <a:rPr lang="en-US" sz="1100" dirty="0">
                          <a:latin typeface="Courier New" panose="02070309020205020404" pitchFamily="49" charset="0"/>
                          <a:cs typeface="Courier New" panose="02070309020205020404" pitchFamily="49" charset="0"/>
                        </a:rPr>
                        <a:t>CS_S_N</a:t>
                      </a: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935343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PmodAD2 Extension Module </a:t>
            </a:r>
            <a:endParaRPr lang="en-US" dirty="0"/>
          </a:p>
        </p:txBody>
      </p:sp>
      <p:sp>
        <p:nvSpPr>
          <p:cNvPr id="3" name="Content Placeholder 2"/>
          <p:cNvSpPr>
            <a:spLocks noGrp="1"/>
          </p:cNvSpPr>
          <p:nvPr>
            <p:ph idx="1"/>
          </p:nvPr>
        </p:nvSpPr>
        <p:spPr/>
        <p:txBody>
          <a:bodyPr/>
          <a:lstStyle/>
          <a:p>
            <a:r>
              <a:rPr lang="en-US" dirty="0"/>
              <a:t>Here are an example shows how the PmodAD2 should be connected to </a:t>
            </a:r>
            <a:r>
              <a:rPr lang="en-US" dirty="0" err="1"/>
              <a:t>Pmod</a:t>
            </a:r>
            <a:endParaRPr lang="en-US" dirty="0"/>
          </a:p>
          <a:p>
            <a:pPr lvl="1"/>
            <a:r>
              <a:rPr lang="en-US" sz="1600" dirty="0"/>
              <a:t>The PmodAD2 module is a 4-channel 12-bit A/D converter with a </a:t>
            </a:r>
            <a:r>
              <a:rPr lang="en-US" sz="1600" dirty="0" err="1"/>
              <a:t>Pmod</a:t>
            </a:r>
            <a:r>
              <a:rPr lang="en-US" sz="1600" dirty="0"/>
              <a:t> I2C interface(a 2x4 pin </a:t>
            </a:r>
            <a:r>
              <a:rPr lang="en-US" sz="1600" dirty="0" err="1"/>
              <a:t>Pmod</a:t>
            </a:r>
            <a:r>
              <a:rPr lang="en-US" sz="1600" dirty="0"/>
              <a:t> connector)</a:t>
            </a:r>
          </a:p>
          <a:p>
            <a:pPr lvl="1"/>
            <a:r>
              <a:rPr lang="en-US" sz="1600" dirty="0"/>
              <a:t>Insert the module on the left side of connector J2, J3 or J4 using pins 3, 4, 5, 6, 9, 10, 11, 12. </a:t>
            </a:r>
          </a:p>
          <a:p>
            <a:r>
              <a:rPr lang="en-US" dirty="0"/>
              <a:t>To operate the </a:t>
            </a:r>
            <a:r>
              <a:rPr lang="en-US" dirty="0" err="1"/>
              <a:t>Pmod</a:t>
            </a:r>
            <a:r>
              <a:rPr lang="en-US" dirty="0"/>
              <a:t> connector in I2C mode, set the PMOD_MUX_CTRL register as follows</a:t>
            </a:r>
          </a:p>
          <a:p>
            <a:pPr lvl="1"/>
            <a:r>
              <a:rPr lang="da-DK" sz="1600" dirty="0"/>
              <a:t>PM2[0] = 1 (for Pmod2 at J2) </a:t>
            </a:r>
          </a:p>
          <a:p>
            <a:pPr lvl="1"/>
            <a:r>
              <a:rPr lang="da-DK" sz="1600" dirty="0"/>
              <a:t>PM3[0] = 1 (for Pmod3 at J3) </a:t>
            </a:r>
          </a:p>
          <a:p>
            <a:pPr lvl="1"/>
            <a:r>
              <a:rPr lang="da-DK" sz="1600" dirty="0"/>
              <a:t>PM4[0] =1 (for Pmod4 at J4) </a:t>
            </a:r>
            <a:endParaRPr lang="en-US" sz="1600" dirty="0"/>
          </a:p>
          <a:p>
            <a:pPr lvl="1"/>
            <a:endParaRPr lang="en-US" sz="16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4554" y="3728177"/>
            <a:ext cx="2317688" cy="2044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0632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Agenda</a:t>
            </a:r>
            <a:endParaRPr lang="zh-CN" altLang="en-US" dirty="0"/>
          </a:p>
        </p:txBody>
      </p:sp>
      <p:sp>
        <p:nvSpPr>
          <p:cNvPr id="3" name="Text Placeholder 2"/>
          <p:cNvSpPr>
            <a:spLocks noGrp="1"/>
          </p:cNvSpPr>
          <p:nvPr>
            <p:ph type="body" sz="quarter" idx="10"/>
          </p:nvPr>
        </p:nvSpPr>
        <p:spPr/>
        <p:txBody>
          <a:bodyPr/>
          <a:lstStyle/>
          <a:p>
            <a:pPr marL="342900" indent="-342900">
              <a:buClr>
                <a:srgbClr val="7030A0"/>
              </a:buClr>
              <a:buFont typeface="Wingdings" pitchFamily="2" charset="2"/>
              <a:buChar char="n"/>
            </a:pPr>
            <a:r>
              <a:rPr lang="en-US" altLang="zh-CN" dirty="0">
                <a:solidFill>
                  <a:schemeClr val="bg1">
                    <a:lumMod val="85000"/>
                  </a:schemeClr>
                </a:solidFill>
              </a:rPr>
              <a:t>ARC EM Starter Kit Overview</a:t>
            </a:r>
          </a:p>
          <a:p>
            <a:pPr marL="342900" indent="-342900">
              <a:buClr>
                <a:srgbClr val="7030A0"/>
              </a:buClr>
              <a:buFont typeface="Wingdings" pitchFamily="2" charset="2"/>
              <a:buChar char="n"/>
            </a:pPr>
            <a:r>
              <a:rPr lang="en-US" altLang="zh-CN" dirty="0">
                <a:solidFill>
                  <a:schemeClr val="bg1">
                    <a:lumMod val="85000"/>
                  </a:schemeClr>
                </a:solidFill>
              </a:rPr>
              <a:t>ARC FPGA design</a:t>
            </a:r>
          </a:p>
          <a:p>
            <a:pPr marL="342900" indent="-342900">
              <a:buClr>
                <a:srgbClr val="7030A0"/>
              </a:buClr>
              <a:buFont typeface="Wingdings" pitchFamily="2" charset="2"/>
              <a:buChar char="n"/>
            </a:pPr>
            <a:r>
              <a:rPr lang="en-US" altLang="zh-CN" dirty="0">
                <a:solidFill>
                  <a:schemeClr val="bg1">
                    <a:lumMod val="85000"/>
                  </a:schemeClr>
                </a:solidFill>
              </a:rPr>
              <a:t>Introduction to on-board device</a:t>
            </a:r>
          </a:p>
          <a:p>
            <a:pPr marL="342900" indent="-342900">
              <a:buClr>
                <a:srgbClr val="7030A0"/>
              </a:buClr>
              <a:buFont typeface="Wingdings" pitchFamily="2" charset="2"/>
              <a:buChar char=""/>
            </a:pPr>
            <a:r>
              <a:rPr lang="en-US" altLang="zh-CN" dirty="0"/>
              <a:t>Programmer’s reference</a:t>
            </a:r>
          </a:p>
          <a:p>
            <a:pPr marL="342900" indent="-342900">
              <a:buClr>
                <a:srgbClr val="7030A0"/>
              </a:buClr>
              <a:buFont typeface="Wingdings" pitchFamily="2" charset="2"/>
              <a:buChar char="n"/>
            </a:pPr>
            <a:r>
              <a:rPr lang="en-GB" altLang="zh-CN" dirty="0">
                <a:solidFill>
                  <a:schemeClr val="bg1">
                    <a:lumMod val="85000"/>
                  </a:schemeClr>
                </a:solidFill>
              </a:rPr>
              <a:t>Getting started</a:t>
            </a:r>
            <a:endParaRPr lang="en-US" altLang="zh-CN" dirty="0">
              <a:solidFill>
                <a:schemeClr val="bg1">
                  <a:lumMod val="85000"/>
                </a:schemeClr>
              </a:solidFill>
            </a:endParaRPr>
          </a:p>
          <a:p>
            <a:endParaRPr lang="zh-CN" altLang="en-US" dirty="0"/>
          </a:p>
        </p:txBody>
      </p:sp>
      <p:sp>
        <p:nvSpPr>
          <p:cNvPr id="4" name="AutoShape 131" descr="globe pic"/>
          <p:cNvSpPr>
            <a:spLocks noChangeArrowheads="1"/>
          </p:cNvSpPr>
          <p:nvPr/>
        </p:nvSpPr>
        <p:spPr bwMode="auto">
          <a:xfrm>
            <a:off x="7162801" y="2895601"/>
            <a:ext cx="2582567" cy="2419351"/>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a:stretch>
          </a:blipFill>
          <a:ln w="12700" algn="ctr">
            <a:solidFill>
              <a:schemeClr val="tx1"/>
            </a:solidFill>
            <a:round/>
            <a:headEnd/>
            <a:tailEnd/>
          </a:ln>
          <a:effectLst>
            <a:outerShdw blurRad="152400" dist="241300" dir="8100000" algn="r" rotWithShape="0">
              <a:prstClr val="black">
                <a:alpha val="28000"/>
              </a:prstClr>
            </a:outerShdw>
          </a:effectLst>
        </p:spPr>
        <p:txBody>
          <a:bodyPr wrap="none" anchor="ctr"/>
          <a:lstStyle/>
          <a:p>
            <a:pPr>
              <a:defRPr/>
            </a:pPr>
            <a:endParaRPr lang="en-US" sz="1400" kern="0" dirty="0">
              <a:solidFill>
                <a:sysClr val="windowText" lastClr="000000"/>
              </a:solidFill>
              <a:cs typeface="Arial" charset="0"/>
            </a:endParaRPr>
          </a:p>
        </p:txBody>
      </p:sp>
    </p:spTree>
    <p:extLst>
      <p:ext uri="{BB962C8B-B14F-4D97-AF65-F5344CB8AC3E}">
        <p14:creationId xmlns:p14="http://schemas.microsoft.com/office/powerpoint/2010/main" val="21580510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Application</a:t>
            </a:r>
          </a:p>
        </p:txBody>
      </p:sp>
      <p:sp>
        <p:nvSpPr>
          <p:cNvPr id="3" name="Content Placeholder 2"/>
          <p:cNvSpPr>
            <a:spLocks noGrp="1"/>
          </p:cNvSpPr>
          <p:nvPr>
            <p:ph idx="1"/>
          </p:nvPr>
        </p:nvSpPr>
        <p:spPr>
          <a:xfrm>
            <a:off x="933635" y="1323181"/>
            <a:ext cx="8229600" cy="4211638"/>
          </a:xfrm>
        </p:spPr>
        <p:txBody>
          <a:bodyPr/>
          <a:lstStyle/>
          <a:p>
            <a:r>
              <a:rPr lang="en-US" dirty="0"/>
              <a:t>Application code named </a:t>
            </a:r>
            <a:r>
              <a:rPr lang="en-US" dirty="0" err="1"/>
              <a:t>myhello.c</a:t>
            </a:r>
            <a:endParaRPr lang="en-US" dirty="0"/>
          </a:p>
          <a:p>
            <a:pPr marL="0" indent="0">
              <a:buNone/>
            </a:pPr>
            <a:endParaRPr lang="en-US" sz="1400" i="1" dirty="0"/>
          </a:p>
          <a:p>
            <a:endParaRPr lang="en-US" sz="1400" i="1" dirty="0"/>
          </a:p>
          <a:p>
            <a:endParaRPr lang="en-US" sz="1400" i="1" dirty="0"/>
          </a:p>
          <a:p>
            <a:endParaRPr lang="en-US" sz="1400" i="1" dirty="0"/>
          </a:p>
          <a:p>
            <a:endParaRPr lang="en-US" sz="1400" i="1" dirty="0"/>
          </a:p>
          <a:p>
            <a:r>
              <a:rPr lang="en-US" dirty="0"/>
              <a:t>Compile your application</a:t>
            </a:r>
          </a:p>
          <a:p>
            <a:pPr marL="0" indent="0">
              <a:buNone/>
            </a:pPr>
            <a:r>
              <a:rPr lang="en-US" i="1" dirty="0"/>
              <a:t>      </a:t>
            </a:r>
            <a:r>
              <a:rPr lang="en-US" sz="1400" i="1" dirty="0" err="1"/>
              <a:t>ccac</a:t>
            </a:r>
            <a:r>
              <a:rPr lang="en-US" sz="1400" i="1" dirty="0"/>
              <a:t> </a:t>
            </a:r>
            <a:r>
              <a:rPr lang="en-US" sz="1400" i="1" dirty="0" err="1"/>
              <a:t>myhello.c</a:t>
            </a:r>
            <a:r>
              <a:rPr lang="en-US" sz="1400" i="1" dirty="0"/>
              <a:t> -av2em -core1 -</a:t>
            </a:r>
            <a:r>
              <a:rPr lang="en-US" sz="1400" i="1" dirty="0" err="1"/>
              <a:t>Os</a:t>
            </a:r>
            <a:r>
              <a:rPr lang="en-US" sz="1400" i="1" dirty="0"/>
              <a:t> -</a:t>
            </a:r>
            <a:r>
              <a:rPr lang="en-US" sz="1400" i="1" dirty="0" err="1"/>
              <a:t>Hpfnoflt</a:t>
            </a:r>
            <a:r>
              <a:rPr lang="en-US" sz="1400" i="1" dirty="0"/>
              <a:t> -</a:t>
            </a:r>
            <a:r>
              <a:rPr lang="en-US" sz="1400" i="1" dirty="0" err="1"/>
              <a:t>Hldopt</a:t>
            </a:r>
            <a:r>
              <a:rPr lang="en-US" sz="1400" i="1" dirty="0"/>
              <a:t>=-</a:t>
            </a:r>
            <a:r>
              <a:rPr lang="en-US" sz="1400" i="1" dirty="0" err="1"/>
              <a:t>Bbase</a:t>
            </a:r>
            <a:r>
              <a:rPr lang="en-US" sz="1400" i="1" dirty="0"/>
              <a:t>=0x100 -o </a:t>
            </a:r>
            <a:r>
              <a:rPr lang="en-US" sz="1400" i="1" dirty="0" err="1"/>
              <a:t>myhello.elf</a:t>
            </a:r>
            <a:r>
              <a:rPr lang="en-US" sz="1400" i="1" dirty="0"/>
              <a:t> </a:t>
            </a:r>
          </a:p>
          <a:p>
            <a:r>
              <a:rPr lang="en-US" dirty="0"/>
              <a:t>Run your application in </a:t>
            </a:r>
            <a:r>
              <a:rPr lang="en-US" dirty="0" err="1"/>
              <a:t>MetaWare</a:t>
            </a:r>
            <a:r>
              <a:rPr lang="en-US" dirty="0"/>
              <a:t> command line mode</a:t>
            </a:r>
          </a:p>
          <a:p>
            <a:pPr marL="0" indent="0">
              <a:buNone/>
            </a:pPr>
            <a:r>
              <a:rPr lang="en-US" sz="1400" i="1" dirty="0"/>
              <a:t>         </a:t>
            </a:r>
            <a:r>
              <a:rPr lang="en-US" sz="1400" i="1" dirty="0" err="1"/>
              <a:t>mdb</a:t>
            </a:r>
            <a:r>
              <a:rPr lang="en-US" sz="1400" i="1" dirty="0"/>
              <a:t> -cl -run -hard -</a:t>
            </a:r>
            <a:r>
              <a:rPr lang="en-US" sz="1400" i="1" dirty="0" err="1"/>
              <a:t>digilent</a:t>
            </a:r>
            <a:r>
              <a:rPr lang="en-US" sz="1400" i="1" dirty="0"/>
              <a:t> </a:t>
            </a:r>
            <a:r>
              <a:rPr lang="en-US" sz="1400" i="1" dirty="0" err="1"/>
              <a:t>myhello.elf</a:t>
            </a:r>
            <a:r>
              <a:rPr lang="en-US" sz="1400" i="1" dirty="0"/>
              <a:t> </a:t>
            </a:r>
            <a:endParaRPr lang="en-US" sz="1600" dirty="0"/>
          </a:p>
          <a:p>
            <a:endParaRPr lang="en-US" sz="1400" dirty="0"/>
          </a:p>
        </p:txBody>
      </p:sp>
      <p:sp>
        <p:nvSpPr>
          <p:cNvPr id="5" name="TextBox 4"/>
          <p:cNvSpPr txBox="1"/>
          <p:nvPr/>
        </p:nvSpPr>
        <p:spPr>
          <a:xfrm>
            <a:off x="2345925" y="1868222"/>
            <a:ext cx="2209800" cy="1015663"/>
          </a:xfrm>
          <a:prstGeom prst="rect">
            <a:avLst/>
          </a:prstGeom>
          <a:solidFill>
            <a:schemeClr val="accent1">
              <a:lumMod val="20000"/>
              <a:lumOff val="80000"/>
            </a:schemeClr>
          </a:solidFill>
          <a:ln>
            <a:noFill/>
          </a:ln>
        </p:spPr>
        <p:txBody>
          <a:bodyPr wrap="square" rtlCol="0">
            <a:spAutoFit/>
          </a:bodyPr>
          <a:lstStyle/>
          <a:p>
            <a:r>
              <a:rPr lang="en-US" sz="1200" dirty="0">
                <a:latin typeface="Courier New" panose="02070309020205020404" pitchFamily="49" charset="0"/>
                <a:cs typeface="Courier New" panose="02070309020205020404" pitchFamily="49" charset="0"/>
              </a:rPr>
              <a:t>#include "</a:t>
            </a:r>
            <a:r>
              <a:rPr lang="en-US" sz="1200" dirty="0" err="1">
                <a:latin typeface="Courier New" panose="02070309020205020404" pitchFamily="49" charset="0"/>
                <a:cs typeface="Courier New" panose="02070309020205020404" pitchFamily="49" charset="0"/>
              </a:rPr>
              <a:t>stdio.h</a:t>
            </a:r>
            <a:r>
              <a:rPr lang="en-US" sz="1200" dirty="0">
                <a:latin typeface="Courier New" panose="02070309020205020404" pitchFamily="49" charset="0"/>
                <a:cs typeface="Courier New" panose="02070309020205020404" pitchFamily="49" charset="0"/>
              </a:rPr>
              <a:t>" </a:t>
            </a:r>
          </a:p>
          <a:p>
            <a:r>
              <a:rPr lang="en-US" sz="1200" dirty="0" err="1">
                <a:latin typeface="Courier New" panose="02070309020205020404" pitchFamily="49" charset="0"/>
                <a:cs typeface="Courier New" panose="02070309020205020404" pitchFamily="49" charset="0"/>
              </a:rPr>
              <a:t>int</a:t>
            </a:r>
            <a:r>
              <a:rPr lang="en-US" sz="1200" dirty="0">
                <a:latin typeface="Courier New" panose="02070309020205020404" pitchFamily="49" charset="0"/>
                <a:cs typeface="Courier New" panose="02070309020205020404" pitchFamily="49" charset="0"/>
              </a:rPr>
              <a:t> main(void) { </a:t>
            </a:r>
          </a:p>
          <a:p>
            <a:r>
              <a:rPr lang="en-US" sz="1200" dirty="0" err="1">
                <a:latin typeface="Courier New" panose="02070309020205020404" pitchFamily="49" charset="0"/>
                <a:cs typeface="Courier New" panose="02070309020205020404" pitchFamily="49" charset="0"/>
              </a:rPr>
              <a:t>printf</a:t>
            </a:r>
            <a:r>
              <a:rPr lang="en-US" sz="1200" dirty="0">
                <a:latin typeface="Courier New" panose="02070309020205020404" pitchFamily="49" charset="0"/>
                <a:cs typeface="Courier New" panose="02070309020205020404" pitchFamily="49" charset="0"/>
              </a:rPr>
              <a:t>("Hello world"); </a:t>
            </a:r>
          </a:p>
          <a:p>
            <a:r>
              <a:rPr lang="en-US" sz="1200" dirty="0">
                <a:latin typeface="Courier New" panose="02070309020205020404" pitchFamily="49" charset="0"/>
                <a:cs typeface="Courier New" panose="02070309020205020404" pitchFamily="49" charset="0"/>
              </a:rPr>
              <a:t>return 0; </a:t>
            </a:r>
          </a:p>
          <a:p>
            <a:r>
              <a:rPr lang="en-US" sz="1200" dirty="0">
                <a:latin typeface="Courier New" panose="02070309020205020404" pitchFamily="49" charset="0"/>
                <a:cs typeface="Courier New" panose="02070309020205020404" pitchFamily="49" charset="0"/>
              </a:rPr>
              <a:t>} </a:t>
            </a:r>
          </a:p>
        </p:txBody>
      </p:sp>
      <p:sp>
        <p:nvSpPr>
          <p:cNvPr id="6" name="Content Placeholder 4"/>
          <p:cNvSpPr txBox="1">
            <a:spLocks/>
          </p:cNvSpPr>
          <p:nvPr/>
        </p:nvSpPr>
        <p:spPr>
          <a:xfrm>
            <a:off x="6267383" y="4749103"/>
            <a:ext cx="3429000" cy="1122869"/>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600" dirty="0"/>
              <a:t>The “Hello world” message will be  printed on desktop by </a:t>
            </a:r>
            <a:r>
              <a:rPr lang="en-US" sz="1600" dirty="0" err="1"/>
              <a:t>MetaWare</a:t>
            </a:r>
            <a:r>
              <a:rPr lang="en-US" sz="1600" dirty="0"/>
              <a:t> debugger via a </a:t>
            </a:r>
            <a:r>
              <a:rPr lang="en-US" sz="1600" b="1" dirty="0" err="1">
                <a:solidFill>
                  <a:srgbClr val="FF0000"/>
                </a:solidFill>
              </a:rPr>
              <a:t>Hostlink</a:t>
            </a:r>
            <a:r>
              <a:rPr lang="en-US" sz="1600" dirty="0"/>
              <a:t> interface over a JTAG connection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1" y="4840368"/>
            <a:ext cx="4419599" cy="940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464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Simple Application (2)</a:t>
            </a:r>
            <a:endParaRPr lang="en-US" dirty="0"/>
          </a:p>
        </p:txBody>
      </p:sp>
      <p:sp>
        <p:nvSpPr>
          <p:cNvPr id="3" name="Content Placeholder 2"/>
          <p:cNvSpPr>
            <a:spLocks noGrp="1"/>
          </p:cNvSpPr>
          <p:nvPr>
            <p:ph idx="1"/>
          </p:nvPr>
        </p:nvSpPr>
        <p:spPr/>
        <p:txBody>
          <a:bodyPr/>
          <a:lstStyle/>
          <a:p>
            <a:r>
              <a:rPr lang="en-US" dirty="0"/>
              <a:t>Run your application in </a:t>
            </a:r>
            <a:r>
              <a:rPr lang="en-US" dirty="0" err="1"/>
              <a:t>MetaWare</a:t>
            </a:r>
            <a:r>
              <a:rPr lang="en-US" dirty="0"/>
              <a:t> GUI mode</a:t>
            </a:r>
          </a:p>
          <a:p>
            <a:pPr marL="0" indent="0">
              <a:buNone/>
            </a:pPr>
            <a:r>
              <a:rPr lang="en-US" i="1" dirty="0"/>
              <a:t>      </a:t>
            </a:r>
            <a:r>
              <a:rPr lang="en-US" i="1" dirty="0" err="1"/>
              <a:t>mdb</a:t>
            </a:r>
            <a:r>
              <a:rPr lang="en-US" i="1" dirty="0"/>
              <a:t> -run -hard -</a:t>
            </a:r>
            <a:r>
              <a:rPr lang="en-US" i="1" dirty="0" err="1"/>
              <a:t>digilent</a:t>
            </a:r>
            <a:r>
              <a:rPr lang="en-US" i="1" dirty="0"/>
              <a:t> </a:t>
            </a:r>
            <a:r>
              <a:rPr lang="en-US" i="1" dirty="0" err="1"/>
              <a:t>myhello.elf</a:t>
            </a:r>
            <a:r>
              <a:rPr lang="en-US" i="1" dirty="0"/>
              <a:t> </a:t>
            </a:r>
          </a:p>
          <a:p>
            <a:endParaRPr lang="en-US" dirty="0"/>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2570" y="2469303"/>
            <a:ext cx="4936861" cy="3416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bwMode="auto">
          <a:xfrm>
            <a:off x="6705601" y="3429000"/>
            <a:ext cx="2133600" cy="124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000099"/>
              </a:buClr>
              <a:buSzPct val="60000"/>
              <a:buFont typeface="Wingdings" pitchFamily="2" charset="2"/>
              <a:buChar char="q"/>
              <a:defRPr sz="2400">
                <a:solidFill>
                  <a:schemeClr val="tx1"/>
                </a:solidFill>
                <a:latin typeface="+mn-lt"/>
                <a:cs typeface="+mn-cs"/>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cs typeface="+mn-cs"/>
              </a:defRPr>
            </a:lvl3pPr>
            <a:lvl4pPr marL="1339850" indent="-315913" algn="l" rtl="0" eaLnBrk="0" fontAlgn="base" hangingPunct="0">
              <a:spcBef>
                <a:spcPct val="20000"/>
              </a:spcBef>
              <a:spcAft>
                <a:spcPct val="0"/>
              </a:spcAft>
              <a:buClr>
                <a:srgbClr val="000099"/>
              </a:buClr>
              <a:buSzPct val="70000"/>
              <a:buFont typeface="Wingdings" pitchFamily="2" charset="2"/>
              <a:buChar char="q"/>
              <a:defRPr sz="1600">
                <a:solidFill>
                  <a:schemeClr val="tx1"/>
                </a:solidFill>
                <a:latin typeface="+mn-lt"/>
                <a:cs typeface="+mn-cs"/>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5pPr>
            <a:lvl6pPr marL="21383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6pPr>
            <a:lvl7pPr marL="25955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7pPr>
            <a:lvl8pPr marL="30527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8pPr>
            <a:lvl9pPr marL="3509963" indent="-339725" algn="l" rtl="0" fontAlgn="base">
              <a:spcBef>
                <a:spcPct val="20000"/>
              </a:spcBef>
              <a:spcAft>
                <a:spcPct val="0"/>
              </a:spcAft>
              <a:buClr>
                <a:schemeClr val="accent1"/>
              </a:buClr>
              <a:buSzPct val="75000"/>
              <a:buFont typeface="Wingdings" pitchFamily="2" charset="2"/>
              <a:buChar char="§"/>
              <a:defRPr sz="1400">
                <a:solidFill>
                  <a:schemeClr val="tx1"/>
                </a:solidFill>
                <a:latin typeface="+mn-lt"/>
                <a:cs typeface="+mn-cs"/>
              </a:defRPr>
            </a:lvl9pPr>
          </a:lstStyle>
          <a:p>
            <a:pPr marL="0" indent="0">
              <a:buNone/>
            </a:pPr>
            <a:r>
              <a:rPr lang="en-US" sz="1400" dirty="0"/>
              <a:t>Set target as following:</a:t>
            </a:r>
          </a:p>
          <a:p>
            <a:r>
              <a:rPr lang="en-US" sz="1400" dirty="0"/>
              <a:t>Hardware</a:t>
            </a:r>
          </a:p>
          <a:p>
            <a:r>
              <a:rPr lang="en-US" sz="1400" dirty="0" err="1"/>
              <a:t>Digilent</a:t>
            </a:r>
            <a:r>
              <a:rPr lang="en-US" sz="1400" dirty="0"/>
              <a:t> </a:t>
            </a:r>
            <a:r>
              <a:rPr lang="en-US" sz="1400" dirty="0" err="1"/>
              <a:t>Jtag</a:t>
            </a:r>
            <a:r>
              <a:rPr lang="en-US" sz="1400" dirty="0"/>
              <a:t> cable</a:t>
            </a:r>
          </a:p>
          <a:p>
            <a:r>
              <a:rPr lang="en-US" sz="1400" dirty="0"/>
              <a:t>4-wire(standard)</a:t>
            </a:r>
          </a:p>
          <a:p>
            <a:endParaRPr lang="en-US" sz="1400" dirty="0"/>
          </a:p>
        </p:txBody>
      </p:sp>
    </p:spTree>
    <p:extLst>
      <p:ext uri="{BB962C8B-B14F-4D97-AF65-F5344CB8AC3E}">
        <p14:creationId xmlns:p14="http://schemas.microsoft.com/office/powerpoint/2010/main" val="1212207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 EM Starter Kit</a:t>
            </a:r>
          </a:p>
        </p:txBody>
      </p:sp>
      <p:sp>
        <p:nvSpPr>
          <p:cNvPr id="7" name="Content Placeholder 6"/>
          <p:cNvSpPr>
            <a:spLocks noGrp="1"/>
          </p:cNvSpPr>
          <p:nvPr>
            <p:ph idx="1"/>
          </p:nvPr>
        </p:nvSpPr>
        <p:spPr/>
        <p:txBody>
          <a:bodyPr/>
          <a:lstStyle/>
          <a:p>
            <a:r>
              <a:rPr lang="en-US" sz="2400" dirty="0">
                <a:solidFill>
                  <a:srgbClr val="0000CC"/>
                </a:solidFill>
              </a:rPr>
              <a:t>ARC EM Starter Kit </a:t>
            </a:r>
            <a:r>
              <a:rPr lang="en-US" sz="2400" dirty="0"/>
              <a:t>is a low-cost, versatile solution enabling rapid software development, code porting, software debugging, and profiling for ARC </a:t>
            </a:r>
            <a:r>
              <a:rPr lang="en-US" sz="2400" dirty="0" err="1"/>
              <a:t>EMxD</a:t>
            </a:r>
            <a:r>
              <a:rPr lang="en-US" sz="2400" dirty="0"/>
              <a:t> processors. It consists of:</a:t>
            </a:r>
          </a:p>
          <a:p>
            <a:endParaRPr lang="en-US" dirty="0"/>
          </a:p>
        </p:txBody>
      </p:sp>
      <p:pic>
        <p:nvPicPr>
          <p:cNvPr id="8" name="Picture 2" descr="C:\Users\pgarden\AppData\Local\Microsoft\Windows\Temporary Internet Files\Content.Outlook\6Y0C4C91\IMG_0003.JPG"/>
          <p:cNvPicPr>
            <a:picLocks noChangeAspect="1" noChangeArrowheads="1"/>
          </p:cNvPicPr>
          <p:nvPr/>
        </p:nvPicPr>
        <p:blipFill rotWithShape="1">
          <a:blip r:embed="rId3" cstate="print">
            <a:clrChange>
              <a:clrFrom>
                <a:srgbClr val="F7F7F5"/>
              </a:clrFrom>
              <a:clrTo>
                <a:srgbClr val="F7F7F5">
                  <a:alpha val="0"/>
                </a:srgbClr>
              </a:clrTo>
            </a:clrChange>
            <a:extLst>
              <a:ext uri="{28A0092B-C50C-407E-A947-70E740481C1C}">
                <a14:useLocalDpi xmlns:a14="http://schemas.microsoft.com/office/drawing/2010/main" val="0"/>
              </a:ext>
            </a:extLst>
          </a:blip>
          <a:srcRect l="15096" t="8257" r="9358" b="10144"/>
          <a:stretch/>
        </p:blipFill>
        <p:spPr bwMode="auto">
          <a:xfrm>
            <a:off x="6775555" y="2803036"/>
            <a:ext cx="4341136" cy="31259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892D82F-9AD9-4ED8-8BBB-7594B8F174CF}"/>
              </a:ext>
            </a:extLst>
          </p:cNvPr>
          <p:cNvSpPr txBox="1"/>
          <p:nvPr/>
        </p:nvSpPr>
        <p:spPr>
          <a:xfrm>
            <a:off x="905042" y="2803036"/>
            <a:ext cx="5870513" cy="3662541"/>
          </a:xfrm>
          <a:prstGeom prst="rect">
            <a:avLst/>
          </a:prstGeom>
          <a:noFill/>
        </p:spPr>
        <p:txBody>
          <a:bodyPr wrap="square" rtlCol="0">
            <a:spAutoFit/>
          </a:bodyPr>
          <a:lstStyle/>
          <a:p>
            <a:pPr marL="285750" indent="-285750">
              <a:buFont typeface="Arial" panose="020B0604020202020204" pitchFamily="34" charset="0"/>
              <a:buChar char="•"/>
            </a:pPr>
            <a:r>
              <a:rPr lang="en-US" dirty="0"/>
              <a:t>Hardware platform, including pre-installed FPGA images of ARC EM7D, EM9D &amp; EM11D configurations with peripherals</a:t>
            </a:r>
          </a:p>
          <a:p>
            <a:endParaRPr lang="en-US" dirty="0"/>
          </a:p>
          <a:p>
            <a:pPr marL="285750" indent="-285750">
              <a:buFont typeface="Arial" panose="020B0604020202020204" pitchFamily="34" charset="0"/>
              <a:buChar char="•"/>
            </a:pPr>
            <a:r>
              <a:rPr lang="en-US" dirty="0" err="1"/>
              <a:t>embARC</a:t>
            </a:r>
            <a:r>
              <a:rPr lang="en-US" dirty="0"/>
              <a:t> Open Software Platform gives developers online access to device drivers, application examples and a suite of free and open-source software that speeds software development for ARC-based embedded systems</a:t>
            </a:r>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endParaRPr lang="en-US" sz="800" dirty="0"/>
          </a:p>
          <a:p>
            <a:pPr marL="285750" indent="-285750">
              <a:buFont typeface="Arial" panose="020B0604020202020204" pitchFamily="34" charset="0"/>
              <a:buChar char="•"/>
            </a:pPr>
            <a:r>
              <a:rPr lang="en-US" dirty="0"/>
              <a:t>Robust ecosystem of development tools &amp; software including Synopsys ARC </a:t>
            </a:r>
            <a:r>
              <a:rPr lang="en-US" dirty="0" err="1"/>
              <a:t>MetaWare</a:t>
            </a:r>
            <a:r>
              <a:rPr lang="en-US" dirty="0"/>
              <a:t> Development Toolkit, and open source ARC GNU</a:t>
            </a:r>
          </a:p>
        </p:txBody>
      </p:sp>
    </p:spTree>
    <p:extLst>
      <p:ext uri="{BB962C8B-B14F-4D97-AF65-F5344CB8AC3E}">
        <p14:creationId xmlns:p14="http://schemas.microsoft.com/office/powerpoint/2010/main" val="6252189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Operating Modes</a:t>
            </a:r>
            <a:endParaRPr lang="en-US" dirty="0"/>
          </a:p>
        </p:txBody>
      </p:sp>
      <p:sp>
        <p:nvSpPr>
          <p:cNvPr id="3" name="Content Placeholder 2"/>
          <p:cNvSpPr>
            <a:spLocks noGrp="1"/>
          </p:cNvSpPr>
          <p:nvPr>
            <p:ph idx="1"/>
          </p:nvPr>
        </p:nvSpPr>
        <p:spPr/>
        <p:txBody>
          <a:bodyPr/>
          <a:lstStyle/>
          <a:p>
            <a:r>
              <a:rPr lang="en-US" sz="2400" b="1" dirty="0"/>
              <a:t>Developing and Debugging Code Using </a:t>
            </a:r>
            <a:r>
              <a:rPr lang="en-US" sz="2400" b="1" dirty="0" err="1"/>
              <a:t>MetaWare</a:t>
            </a:r>
            <a:r>
              <a:rPr lang="en-US" sz="2400" b="1" dirty="0"/>
              <a:t> Tools </a:t>
            </a:r>
          </a:p>
          <a:p>
            <a:pPr lvl="1"/>
            <a:r>
              <a:rPr lang="en-US" dirty="0"/>
              <a:t>A user application can be loaded and debugged using the </a:t>
            </a:r>
            <a:r>
              <a:rPr lang="en-US" dirty="0" err="1"/>
              <a:t>MetaWare</a:t>
            </a:r>
            <a:r>
              <a:rPr lang="en-US" dirty="0"/>
              <a:t> debugger via a </a:t>
            </a:r>
            <a:r>
              <a:rPr lang="en-US" dirty="0" err="1"/>
              <a:t>Hostlink</a:t>
            </a:r>
            <a:r>
              <a:rPr lang="en-US" dirty="0"/>
              <a:t> interface over a JTAG connection, user can use all debug functionality provided by the </a:t>
            </a:r>
            <a:r>
              <a:rPr lang="en-US" dirty="0" err="1"/>
              <a:t>MetaWare</a:t>
            </a:r>
            <a:r>
              <a:rPr lang="en-US" dirty="0"/>
              <a:t> debugger, such as: </a:t>
            </a:r>
          </a:p>
          <a:p>
            <a:pPr lvl="2"/>
            <a:r>
              <a:rPr lang="en-US" dirty="0"/>
              <a:t>Running in step by step mode </a:t>
            </a:r>
          </a:p>
          <a:p>
            <a:pPr lvl="2"/>
            <a:r>
              <a:rPr lang="en-US" dirty="0"/>
              <a:t>Using breakpoints </a:t>
            </a:r>
          </a:p>
          <a:p>
            <a:pPr lvl="2"/>
            <a:r>
              <a:rPr lang="en-US" dirty="0"/>
              <a:t>Variable watch </a:t>
            </a:r>
          </a:p>
          <a:p>
            <a:pPr lvl="2"/>
            <a:r>
              <a:rPr lang="en-US" dirty="0"/>
              <a:t>Memory read/write </a:t>
            </a:r>
          </a:p>
          <a:p>
            <a:pPr lvl="1"/>
            <a:r>
              <a:rPr lang="en-US" dirty="0"/>
              <a:t>Use the following command to run your application in the </a:t>
            </a:r>
            <a:r>
              <a:rPr lang="en-US" dirty="0" err="1"/>
              <a:t>MetaWare</a:t>
            </a:r>
            <a:r>
              <a:rPr lang="en-US" dirty="0"/>
              <a:t> debugger: </a:t>
            </a:r>
          </a:p>
          <a:p>
            <a:pPr lvl="1"/>
            <a:r>
              <a:rPr lang="en-US" dirty="0" err="1"/>
              <a:t>mdb</a:t>
            </a:r>
            <a:r>
              <a:rPr lang="en-US" dirty="0"/>
              <a:t> -run -hard -</a:t>
            </a:r>
            <a:r>
              <a:rPr lang="en-US" dirty="0" err="1"/>
              <a:t>digilent</a:t>
            </a:r>
            <a:r>
              <a:rPr lang="en-US" dirty="0"/>
              <a:t> &lt;your-application&gt;.elf </a:t>
            </a:r>
          </a:p>
        </p:txBody>
      </p:sp>
    </p:spTree>
    <p:extLst>
      <p:ext uri="{BB962C8B-B14F-4D97-AF65-F5344CB8AC3E}">
        <p14:creationId xmlns:p14="http://schemas.microsoft.com/office/powerpoint/2010/main" val="26721751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Operating Modes</a:t>
            </a:r>
            <a:endParaRPr lang="en-US" dirty="0"/>
          </a:p>
        </p:txBody>
      </p:sp>
      <p:sp>
        <p:nvSpPr>
          <p:cNvPr id="3" name="Content Placeholder 2"/>
          <p:cNvSpPr>
            <a:spLocks noGrp="1"/>
          </p:cNvSpPr>
          <p:nvPr>
            <p:ph idx="1"/>
          </p:nvPr>
        </p:nvSpPr>
        <p:spPr/>
        <p:txBody>
          <a:bodyPr/>
          <a:lstStyle/>
          <a:p>
            <a:r>
              <a:rPr lang="en-US" sz="2400" b="1" dirty="0"/>
              <a:t>Running the Application in Self-boot Mode </a:t>
            </a:r>
          </a:p>
          <a:p>
            <a:r>
              <a:rPr lang="en-US" sz="1800" dirty="0"/>
              <a:t>Once the FPGA image is loaded, a </a:t>
            </a:r>
            <a:r>
              <a:rPr lang="en-US" sz="1800" dirty="0" err="1"/>
              <a:t>bootloader</a:t>
            </a:r>
            <a:r>
              <a:rPr lang="en-US" sz="1800" dirty="0"/>
              <a:t> program is placed inside the ICCM and executed. The bootloader behavior depends on bits 3 and 4 of the on-board DIP switch SW1 </a:t>
            </a:r>
          </a:p>
          <a:p>
            <a:pPr lvl="1"/>
            <a:r>
              <a:rPr lang="en-US" b="1" dirty="0"/>
              <a:t>Bit 4 – load executable image from SPI flash.</a:t>
            </a:r>
            <a:r>
              <a:rPr lang="en-US" dirty="0"/>
              <a:t> </a:t>
            </a:r>
          </a:p>
          <a:p>
            <a:pPr marL="576072" lvl="2" indent="0">
              <a:buNone/>
            </a:pPr>
            <a:r>
              <a:rPr lang="en-US" dirty="0"/>
              <a:t>When this bit is ON the startup code checks for the presence of an application stored in SPI flash and copies the application image to RAM. Next, it verifies the checksum and executes the application from the start address</a:t>
            </a:r>
          </a:p>
          <a:p>
            <a:pPr lvl="1"/>
            <a:r>
              <a:rPr lang="en-US" b="1" dirty="0"/>
              <a:t>Bit 3 – affects the console output of the bootloader. </a:t>
            </a:r>
          </a:p>
          <a:p>
            <a:pPr marL="576072" lvl="2" indent="0">
              <a:buNone/>
            </a:pPr>
            <a:r>
              <a:rPr lang="en-US" dirty="0"/>
              <a:t>Setting Bit 3 to the ON position suppresses console output. When Bit 3 is on </a:t>
            </a:r>
            <a:r>
              <a:rPr lang="en-US"/>
              <a:t>the OFF </a:t>
            </a:r>
            <a:r>
              <a:rPr lang="en-US" dirty="0"/>
              <a:t>position the bootloader prints the parameters of the self-boot image and indicates the status of the </a:t>
            </a:r>
            <a:r>
              <a:rPr lang="en-US"/>
              <a:t>loading process</a:t>
            </a:r>
            <a:endParaRPr lang="en-US" dirty="0"/>
          </a:p>
          <a:p>
            <a:pPr lvl="1"/>
            <a:endParaRPr lang="en-US" sz="14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2907" y="4986337"/>
            <a:ext cx="9701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4538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BBDEF06-4A7D-469E-BB28-7B6FFB0DD4BF}"/>
              </a:ext>
            </a:extLst>
          </p:cNvPr>
          <p:cNvPicPr>
            <a:picLocks noChangeAspect="1"/>
          </p:cNvPicPr>
          <p:nvPr/>
        </p:nvPicPr>
        <p:blipFill>
          <a:blip r:embed="rId2"/>
          <a:stretch>
            <a:fillRect/>
          </a:stretch>
        </p:blipFill>
        <p:spPr>
          <a:xfrm>
            <a:off x="5997575" y="2540000"/>
            <a:ext cx="5353050" cy="3352800"/>
          </a:xfrm>
          <a:prstGeom prst="rect">
            <a:avLst/>
          </a:prstGeom>
        </p:spPr>
      </p:pic>
      <p:sp>
        <p:nvSpPr>
          <p:cNvPr id="2" name="Title 1"/>
          <p:cNvSpPr>
            <a:spLocks noGrp="1"/>
          </p:cNvSpPr>
          <p:nvPr>
            <p:ph type="title"/>
          </p:nvPr>
        </p:nvSpPr>
        <p:spPr/>
        <p:txBody>
          <a:bodyPr/>
          <a:lstStyle/>
          <a:p>
            <a:r>
              <a:rPr lang="en-US" dirty="0"/>
              <a:t>Operating Modes-SPI Flash</a:t>
            </a:r>
          </a:p>
        </p:txBody>
      </p:sp>
      <p:sp>
        <p:nvSpPr>
          <p:cNvPr id="3" name="Content Placeholder 2"/>
          <p:cNvSpPr>
            <a:spLocks noGrp="1"/>
          </p:cNvSpPr>
          <p:nvPr>
            <p:ph idx="1"/>
          </p:nvPr>
        </p:nvSpPr>
        <p:spPr>
          <a:xfrm>
            <a:off x="948966" y="1253820"/>
            <a:ext cx="8229600" cy="3411409"/>
          </a:xfrm>
        </p:spPr>
        <p:txBody>
          <a:bodyPr>
            <a:normAutofit fontScale="92500" lnSpcReduction="20000"/>
          </a:bodyPr>
          <a:lstStyle/>
          <a:p>
            <a:r>
              <a:rPr lang="en-US" sz="2400" dirty="0"/>
              <a:t>The flash memory is divided in two sections: FPGA image and Application. The Application section contains the main code for the application and header, and the FPGA section contains the default core configurations for FPGA.</a:t>
            </a:r>
          </a:p>
          <a:p>
            <a:endParaRPr lang="en-US" sz="2400" dirty="0"/>
          </a:p>
          <a:p>
            <a:r>
              <a:rPr lang="en-US" sz="2400" dirty="0"/>
              <a:t>The header contains the following information</a:t>
            </a:r>
          </a:p>
          <a:p>
            <a:pPr lvl="1"/>
            <a:r>
              <a:rPr lang="en-US" sz="1500" dirty="0"/>
              <a:t>Application image size</a:t>
            </a:r>
          </a:p>
          <a:p>
            <a:pPr lvl="1"/>
            <a:r>
              <a:rPr lang="en-US" sz="1500" dirty="0"/>
              <a:t>RAM destination address</a:t>
            </a:r>
          </a:p>
          <a:p>
            <a:pPr lvl="1"/>
            <a:r>
              <a:rPr lang="en-US" sz="1500" dirty="0"/>
              <a:t>Checksum</a:t>
            </a:r>
          </a:p>
          <a:p>
            <a:pPr lvl="1"/>
            <a:r>
              <a:rPr lang="en-US" sz="1500" dirty="0"/>
              <a:t>Start address from which the </a:t>
            </a:r>
          </a:p>
          <a:p>
            <a:pPr marL="344487" lvl="1" indent="0">
              <a:buNone/>
            </a:pPr>
            <a:r>
              <a:rPr lang="en-US" sz="1500" dirty="0"/>
              <a:t>  CPU starts code execution after loading</a:t>
            </a:r>
          </a:p>
          <a:p>
            <a:pPr marL="344487" lvl="1" indent="0">
              <a:buNone/>
            </a:pPr>
            <a:r>
              <a:rPr lang="en-US" sz="1500" dirty="0"/>
              <a:t> </a:t>
            </a:r>
          </a:p>
        </p:txBody>
      </p:sp>
    </p:spTree>
    <p:extLst>
      <p:ext uri="{BB962C8B-B14F-4D97-AF65-F5344CB8AC3E}">
        <p14:creationId xmlns:p14="http://schemas.microsoft.com/office/powerpoint/2010/main" val="26667329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Agenda</a:t>
            </a:r>
            <a:endParaRPr lang="zh-CN" altLang="en-US" dirty="0"/>
          </a:p>
        </p:txBody>
      </p:sp>
      <p:sp>
        <p:nvSpPr>
          <p:cNvPr id="3" name="Text Placeholder 2"/>
          <p:cNvSpPr>
            <a:spLocks noGrp="1"/>
          </p:cNvSpPr>
          <p:nvPr>
            <p:ph type="body" sz="quarter" idx="10"/>
          </p:nvPr>
        </p:nvSpPr>
        <p:spPr/>
        <p:txBody>
          <a:bodyPr/>
          <a:lstStyle/>
          <a:p>
            <a:pPr marL="342900" indent="-342900">
              <a:buClr>
                <a:srgbClr val="7030A0"/>
              </a:buClr>
              <a:buFont typeface="Wingdings" pitchFamily="2" charset="2"/>
              <a:buChar char="n"/>
            </a:pPr>
            <a:r>
              <a:rPr lang="en-US" altLang="zh-CN" dirty="0">
                <a:solidFill>
                  <a:schemeClr val="bg1">
                    <a:lumMod val="85000"/>
                  </a:schemeClr>
                </a:solidFill>
              </a:rPr>
              <a:t>ARC EM Starter Kit Overview</a:t>
            </a:r>
          </a:p>
          <a:p>
            <a:pPr marL="342900" indent="-342900">
              <a:buClr>
                <a:srgbClr val="7030A0"/>
              </a:buClr>
              <a:buFont typeface="Wingdings" pitchFamily="2" charset="2"/>
              <a:buChar char="n"/>
            </a:pPr>
            <a:r>
              <a:rPr lang="en-US" altLang="zh-CN" dirty="0">
                <a:solidFill>
                  <a:schemeClr val="bg1">
                    <a:lumMod val="85000"/>
                  </a:schemeClr>
                </a:solidFill>
              </a:rPr>
              <a:t>ARC FPGA design</a:t>
            </a:r>
          </a:p>
          <a:p>
            <a:pPr marL="342900" indent="-342900">
              <a:buClr>
                <a:srgbClr val="7030A0"/>
              </a:buClr>
              <a:buFont typeface="Wingdings" pitchFamily="2" charset="2"/>
              <a:buChar char="n"/>
            </a:pPr>
            <a:r>
              <a:rPr lang="en-US" altLang="zh-CN" dirty="0">
                <a:solidFill>
                  <a:schemeClr val="bg1">
                    <a:lumMod val="85000"/>
                  </a:schemeClr>
                </a:solidFill>
              </a:rPr>
              <a:t>Introduction to on-board device</a:t>
            </a:r>
          </a:p>
          <a:p>
            <a:pPr marL="342900" indent="-342900">
              <a:buClr>
                <a:srgbClr val="7030A0"/>
              </a:buClr>
              <a:buFont typeface="Wingdings" pitchFamily="2" charset="2"/>
              <a:buChar char="n"/>
            </a:pPr>
            <a:r>
              <a:rPr lang="en-US" altLang="zh-CN" dirty="0">
                <a:solidFill>
                  <a:schemeClr val="bg1">
                    <a:lumMod val="85000"/>
                  </a:schemeClr>
                </a:solidFill>
              </a:rPr>
              <a:t>Programmer’s reference</a:t>
            </a:r>
          </a:p>
          <a:p>
            <a:pPr marL="342900" indent="-342900">
              <a:buClr>
                <a:srgbClr val="7030A0"/>
              </a:buClr>
              <a:buFont typeface="Wingdings" pitchFamily="2" charset="2"/>
              <a:buChar char=""/>
            </a:pPr>
            <a:r>
              <a:rPr lang="en-GB" altLang="zh-CN" dirty="0"/>
              <a:t>Getting started</a:t>
            </a:r>
            <a:endParaRPr lang="en-US" altLang="zh-CN" dirty="0"/>
          </a:p>
          <a:p>
            <a:endParaRPr lang="zh-CN" altLang="en-US" dirty="0"/>
          </a:p>
        </p:txBody>
      </p:sp>
      <p:sp>
        <p:nvSpPr>
          <p:cNvPr id="4" name="AutoShape 131" descr="globe pic"/>
          <p:cNvSpPr>
            <a:spLocks noChangeArrowheads="1"/>
          </p:cNvSpPr>
          <p:nvPr/>
        </p:nvSpPr>
        <p:spPr bwMode="auto">
          <a:xfrm>
            <a:off x="7162801" y="2895601"/>
            <a:ext cx="2582567" cy="2419351"/>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a:stretch>
          </a:blipFill>
          <a:ln w="12700" algn="ctr">
            <a:solidFill>
              <a:schemeClr val="tx1"/>
            </a:solidFill>
            <a:round/>
            <a:headEnd/>
            <a:tailEnd/>
          </a:ln>
          <a:effectLst>
            <a:outerShdw blurRad="152400" dist="241300" dir="8100000" algn="r" rotWithShape="0">
              <a:prstClr val="black">
                <a:alpha val="28000"/>
              </a:prstClr>
            </a:outerShdw>
          </a:effectLst>
        </p:spPr>
        <p:txBody>
          <a:bodyPr wrap="none" anchor="ctr"/>
          <a:lstStyle/>
          <a:p>
            <a:pPr>
              <a:defRPr/>
            </a:pPr>
            <a:endParaRPr lang="en-US" sz="1400" kern="0" dirty="0">
              <a:solidFill>
                <a:sysClr val="windowText" lastClr="000000"/>
              </a:solidFill>
              <a:cs typeface="Arial" charset="0"/>
            </a:endParaRPr>
          </a:p>
        </p:txBody>
      </p:sp>
    </p:spTree>
    <p:extLst>
      <p:ext uri="{BB962C8B-B14F-4D97-AF65-F5344CB8AC3E}">
        <p14:creationId xmlns:p14="http://schemas.microsoft.com/office/powerpoint/2010/main" val="1991224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Getting Started</a:t>
            </a:r>
          </a:p>
        </p:txBody>
      </p:sp>
      <p:sp>
        <p:nvSpPr>
          <p:cNvPr id="3" name="Content Placeholder 2"/>
          <p:cNvSpPr>
            <a:spLocks noGrp="1"/>
          </p:cNvSpPr>
          <p:nvPr>
            <p:ph idx="1"/>
          </p:nvPr>
        </p:nvSpPr>
        <p:spPr>
          <a:xfrm>
            <a:off x="1194787" y="1862092"/>
            <a:ext cx="4034161" cy="3733800"/>
          </a:xfrm>
        </p:spPr>
        <p:txBody>
          <a:bodyPr/>
          <a:lstStyle/>
          <a:p>
            <a:r>
              <a:rPr lang="en-GB" dirty="0"/>
              <a:t>Connect USB cable between board and PC</a:t>
            </a:r>
          </a:p>
          <a:p>
            <a:r>
              <a:rPr lang="en-GB" dirty="0"/>
              <a:t>Connect power supply</a:t>
            </a:r>
          </a:p>
          <a:p>
            <a:r>
              <a:rPr lang="en-GB" dirty="0"/>
              <a:t>Follow links in quick start guide to install software</a:t>
            </a:r>
          </a:p>
          <a:p>
            <a:r>
              <a:rPr lang="en-GB" dirty="0"/>
              <a:t>Run self-boot application</a:t>
            </a:r>
          </a:p>
          <a:p>
            <a:r>
              <a:rPr lang="en-GB" dirty="0"/>
              <a:t>Run supplied example applications</a:t>
            </a:r>
          </a:p>
          <a:p>
            <a:r>
              <a:rPr lang="en-GB" dirty="0"/>
              <a:t>Use examples as a starting point for your own application</a:t>
            </a:r>
          </a:p>
        </p:txBody>
      </p:sp>
      <p:pic>
        <p:nvPicPr>
          <p:cNvPr id="3074" name="Picture 4" descr="image00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99078" y="1914617"/>
            <a:ext cx="3804339" cy="35814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50" name="Picture 2" descr="http://www.fullfreesoftware.com/post/ea/easy-web-buttons/easy-butto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144001" y="281802"/>
            <a:ext cx="1231723" cy="1165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600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63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Board Package</a:t>
            </a:r>
          </a:p>
        </p:txBody>
      </p:sp>
      <p:sp>
        <p:nvSpPr>
          <p:cNvPr id="3" name="Content Placeholder 2"/>
          <p:cNvSpPr>
            <a:spLocks noGrp="1"/>
          </p:cNvSpPr>
          <p:nvPr>
            <p:ph idx="1"/>
          </p:nvPr>
        </p:nvSpPr>
        <p:spPr/>
        <p:txBody>
          <a:bodyPr/>
          <a:lstStyle/>
          <a:p>
            <a:r>
              <a:rPr lang="en-US" sz="2800" dirty="0"/>
              <a:t>ARC EM Starter Kit package contains the following items:</a:t>
            </a:r>
          </a:p>
          <a:p>
            <a:pPr lvl="2"/>
            <a:r>
              <a:rPr lang="en-US" sz="1800" dirty="0"/>
              <a:t>FPGA module with Xilinx Spartan-6 XC6SLX150-3FGG484C FPGA device mounted on base board with extension connectors and peripherals</a:t>
            </a:r>
          </a:p>
          <a:p>
            <a:pPr lvl="2"/>
            <a:r>
              <a:rPr lang="en-US" sz="1800" dirty="0"/>
              <a:t>4-channel 12-bit A/D converter extension module</a:t>
            </a:r>
          </a:p>
          <a:p>
            <a:pPr lvl="2"/>
            <a:r>
              <a:rPr lang="en-US" sz="1800" dirty="0"/>
              <a:t>100-240V AC power adapter</a:t>
            </a:r>
          </a:p>
          <a:p>
            <a:pPr lvl="2"/>
            <a:r>
              <a:rPr lang="en-US" sz="1800" dirty="0"/>
              <a:t>USB cable</a:t>
            </a:r>
          </a:p>
          <a:p>
            <a:pPr lvl="2"/>
            <a:r>
              <a:rPr lang="en-US" sz="1800" dirty="0"/>
              <a:t>ARC EM Starter Kit Getting Started document </a:t>
            </a:r>
          </a:p>
          <a:p>
            <a:pPr lvl="2"/>
            <a:r>
              <a:rPr lang="en-US" sz="1800" dirty="0"/>
              <a:t>PmodTMP2 Thermometer</a:t>
            </a:r>
          </a:p>
        </p:txBody>
      </p:sp>
      <p:pic>
        <p:nvPicPr>
          <p:cNvPr id="4" name="Picture 4" descr="image00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31711" y="3203359"/>
            <a:ext cx="2104528" cy="19812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252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Board Overview</a:t>
            </a:r>
            <a:endParaRPr lang="en-US" dirty="0"/>
          </a:p>
        </p:txBody>
      </p:sp>
      <p:sp>
        <p:nvSpPr>
          <p:cNvPr id="3" name="Content Placeholder 2"/>
          <p:cNvSpPr>
            <a:spLocks noGrp="1"/>
          </p:cNvSpPr>
          <p:nvPr>
            <p:ph idx="1"/>
          </p:nvPr>
        </p:nvSpPr>
        <p:spPr/>
        <p:txBody>
          <a:bodyPr>
            <a:normAutofit/>
          </a:bodyPr>
          <a:lstStyle/>
          <a:p>
            <a:r>
              <a:rPr lang="en-US" dirty="0"/>
              <a:t>The ARC EM Starter Kit consists of two boards:</a:t>
            </a:r>
          </a:p>
          <a:p>
            <a:r>
              <a:rPr lang="en-US" sz="1600" dirty="0"/>
              <a:t>FPGA module with a Xilinx Spartan-6 XC6SLX150-3FGG484I FPGA device</a:t>
            </a:r>
          </a:p>
          <a:p>
            <a:r>
              <a:rPr lang="en-US" sz="1600" dirty="0"/>
              <a:t>Base board with extension connectors and peripherals</a:t>
            </a:r>
          </a:p>
          <a:p>
            <a:endParaRPr lang="en-US" sz="1800" dirty="0"/>
          </a:p>
          <a:p>
            <a:r>
              <a:rPr lang="en-US" dirty="0"/>
              <a:t>The kit has the following on-board peripheral devices:</a:t>
            </a:r>
          </a:p>
          <a:p>
            <a:pPr lvl="1"/>
            <a:r>
              <a:rPr lang="en-US" sz="1600" dirty="0"/>
              <a:t>2×16-bit-wide 1 Gbit (128 MB) DDR3 SDRAM</a:t>
            </a:r>
          </a:p>
          <a:p>
            <a:pPr lvl="1"/>
            <a:r>
              <a:rPr lang="en-US" sz="1600" dirty="0"/>
              <a:t>128 Mbit (16 MB) SPI Flash memory</a:t>
            </a:r>
          </a:p>
          <a:p>
            <a:pPr lvl="1"/>
            <a:r>
              <a:rPr lang="en-US" sz="1600" dirty="0"/>
              <a:t>SD card reader</a:t>
            </a:r>
          </a:p>
          <a:p>
            <a:pPr lvl="1"/>
            <a:r>
              <a:rPr lang="en-US" sz="1600" dirty="0"/>
              <a:t>Push-buttons and LEDs</a:t>
            </a:r>
          </a:p>
          <a:p>
            <a:pPr lvl="1"/>
            <a:r>
              <a:rPr lang="en-US" sz="1600" dirty="0"/>
              <a:t>DIP switches</a:t>
            </a:r>
          </a:p>
          <a:p>
            <a:pPr lvl="1"/>
            <a:r>
              <a:rPr lang="en-US" sz="1600" dirty="0"/>
              <a:t>Seven </a:t>
            </a:r>
            <a:r>
              <a:rPr lang="en-US" sz="1600" dirty="0" err="1"/>
              <a:t>Pmod</a:t>
            </a:r>
            <a:r>
              <a:rPr lang="en-US" sz="1600" dirty="0"/>
              <a:t> connectors for device extension</a:t>
            </a:r>
          </a:p>
          <a:p>
            <a:pPr lvl="1"/>
            <a:r>
              <a:rPr lang="en-US" sz="1600" dirty="0"/>
              <a:t>JTAG and serial console over USB</a:t>
            </a:r>
          </a:p>
          <a:p>
            <a:pPr lvl="1"/>
            <a:r>
              <a:rPr lang="en-US" sz="1600" dirty="0"/>
              <a:t>Standard 20-pin JTAG connector also supporting 4-wire JTAG for ARC EM processor</a:t>
            </a:r>
          </a:p>
          <a:p>
            <a:pPr lvl="1"/>
            <a:r>
              <a:rPr lang="en-US" sz="1600" dirty="0"/>
              <a:t>On-board clock oscillator</a:t>
            </a:r>
          </a:p>
        </p:txBody>
      </p:sp>
    </p:spTree>
    <p:extLst>
      <p:ext uri="{BB962C8B-B14F-4D97-AF65-F5344CB8AC3E}">
        <p14:creationId xmlns:p14="http://schemas.microsoft.com/office/powerpoint/2010/main" val="1947674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Agenda</a:t>
            </a:r>
            <a:endParaRPr lang="zh-CN" altLang="en-US" dirty="0"/>
          </a:p>
        </p:txBody>
      </p:sp>
      <p:sp>
        <p:nvSpPr>
          <p:cNvPr id="3" name="Text Placeholder 2"/>
          <p:cNvSpPr>
            <a:spLocks noGrp="1"/>
          </p:cNvSpPr>
          <p:nvPr>
            <p:ph type="body" sz="quarter" idx="10"/>
          </p:nvPr>
        </p:nvSpPr>
        <p:spPr/>
        <p:txBody>
          <a:bodyPr/>
          <a:lstStyle/>
          <a:p>
            <a:pPr marL="342900" indent="-342900">
              <a:buClr>
                <a:srgbClr val="7030A0"/>
              </a:buClr>
              <a:buFont typeface="Wingdings" pitchFamily="2" charset="2"/>
              <a:buChar char="n"/>
            </a:pPr>
            <a:r>
              <a:rPr lang="en-US" altLang="zh-CN" dirty="0">
                <a:solidFill>
                  <a:schemeClr val="bg1">
                    <a:lumMod val="85000"/>
                  </a:schemeClr>
                </a:solidFill>
              </a:rPr>
              <a:t>ARC EM Starter Kit Overview</a:t>
            </a:r>
          </a:p>
          <a:p>
            <a:pPr marL="342900" indent="-342900">
              <a:buClr>
                <a:srgbClr val="7030A0"/>
              </a:buClr>
              <a:buFont typeface="Wingdings" pitchFamily="2" charset="2"/>
              <a:buChar char=""/>
            </a:pPr>
            <a:r>
              <a:rPr lang="en-US" altLang="zh-CN" dirty="0"/>
              <a:t>ARC FPGA design</a:t>
            </a:r>
          </a:p>
          <a:p>
            <a:pPr marL="342900" indent="-342900">
              <a:buClr>
                <a:srgbClr val="7030A0"/>
              </a:buClr>
              <a:buFont typeface="Wingdings" pitchFamily="2" charset="2"/>
              <a:buChar char="n"/>
            </a:pPr>
            <a:r>
              <a:rPr lang="en-US" altLang="zh-CN" dirty="0">
                <a:solidFill>
                  <a:schemeClr val="bg1">
                    <a:lumMod val="85000"/>
                  </a:schemeClr>
                </a:solidFill>
              </a:rPr>
              <a:t>Introduction to on-board device</a:t>
            </a:r>
          </a:p>
          <a:p>
            <a:pPr marL="342900" indent="-342900">
              <a:buClr>
                <a:srgbClr val="7030A0"/>
              </a:buClr>
              <a:buFont typeface="Wingdings" pitchFamily="2" charset="2"/>
              <a:buChar char="n"/>
            </a:pPr>
            <a:r>
              <a:rPr lang="en-US" altLang="zh-CN" dirty="0">
                <a:solidFill>
                  <a:schemeClr val="bg1">
                    <a:lumMod val="85000"/>
                  </a:schemeClr>
                </a:solidFill>
              </a:rPr>
              <a:t>Programmer’s reference</a:t>
            </a:r>
          </a:p>
          <a:p>
            <a:pPr marL="342900" indent="-342900">
              <a:buClr>
                <a:srgbClr val="7030A0"/>
              </a:buClr>
              <a:buFont typeface="Wingdings" pitchFamily="2" charset="2"/>
              <a:buChar char="n"/>
            </a:pPr>
            <a:r>
              <a:rPr lang="en-GB" altLang="zh-CN" dirty="0">
                <a:solidFill>
                  <a:schemeClr val="bg1">
                    <a:lumMod val="85000"/>
                  </a:schemeClr>
                </a:solidFill>
              </a:rPr>
              <a:t>Getting started</a:t>
            </a:r>
            <a:endParaRPr lang="en-US" altLang="zh-CN" dirty="0">
              <a:solidFill>
                <a:schemeClr val="bg1">
                  <a:lumMod val="85000"/>
                </a:schemeClr>
              </a:solidFill>
            </a:endParaRPr>
          </a:p>
          <a:p>
            <a:endParaRPr lang="zh-CN" altLang="en-US" dirty="0"/>
          </a:p>
        </p:txBody>
      </p:sp>
      <p:sp>
        <p:nvSpPr>
          <p:cNvPr id="4" name="AutoShape 131" descr="globe pic"/>
          <p:cNvSpPr>
            <a:spLocks noChangeArrowheads="1"/>
          </p:cNvSpPr>
          <p:nvPr/>
        </p:nvSpPr>
        <p:spPr bwMode="auto">
          <a:xfrm>
            <a:off x="7162801" y="2895601"/>
            <a:ext cx="2582567" cy="2419351"/>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a:stretch>
          </a:blipFill>
          <a:ln w="12700" algn="ctr">
            <a:solidFill>
              <a:schemeClr val="tx1"/>
            </a:solidFill>
            <a:round/>
            <a:headEnd/>
            <a:tailEnd/>
          </a:ln>
          <a:effectLst>
            <a:outerShdw blurRad="152400" dist="241300" dir="8100000" algn="r" rotWithShape="0">
              <a:prstClr val="black">
                <a:alpha val="28000"/>
              </a:prstClr>
            </a:outerShdw>
          </a:effectLst>
        </p:spPr>
        <p:txBody>
          <a:bodyPr wrap="none" anchor="ctr"/>
          <a:lstStyle/>
          <a:p>
            <a:pPr>
              <a:defRPr/>
            </a:pPr>
            <a:endParaRPr lang="en-US" sz="1400" kern="0" dirty="0">
              <a:solidFill>
                <a:sysClr val="windowText" lastClr="000000"/>
              </a:solidFill>
              <a:cs typeface="Arial" charset="0"/>
            </a:endParaRPr>
          </a:p>
        </p:txBody>
      </p:sp>
    </p:spTree>
    <p:extLst>
      <p:ext uri="{BB962C8B-B14F-4D97-AF65-F5344CB8AC3E}">
        <p14:creationId xmlns:p14="http://schemas.microsoft.com/office/powerpoint/2010/main" val="771885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FPGA Design Overview</a:t>
            </a:r>
            <a:endParaRPr lang="en-US" dirty="0"/>
          </a:p>
        </p:txBody>
      </p:sp>
      <p:sp>
        <p:nvSpPr>
          <p:cNvPr id="56" name="Content Placeholder 55"/>
          <p:cNvSpPr>
            <a:spLocks noGrp="1"/>
          </p:cNvSpPr>
          <p:nvPr>
            <p:ph idx="1"/>
          </p:nvPr>
        </p:nvSpPr>
        <p:spPr>
          <a:xfrm>
            <a:off x="1981200" y="990600"/>
            <a:ext cx="8229600" cy="4821238"/>
          </a:xfrm>
        </p:spPr>
        <p:txBody>
          <a:bodyPr/>
          <a:lstStyle/>
          <a:p>
            <a:pPr marL="0" indent="0">
              <a:buNone/>
            </a:pPr>
            <a:r>
              <a:rPr lang="en-US" sz="1800" dirty="0"/>
              <a:t>HW architecture of the FPGA design implemented in the ARC EM Starter Kit</a:t>
            </a:r>
          </a:p>
          <a:p>
            <a:endParaRPr lang="en-US" dirty="0"/>
          </a:p>
          <a:p>
            <a:endParaRPr lang="en-US" dirty="0"/>
          </a:p>
          <a:p>
            <a:endParaRPr lang="en-US" dirty="0"/>
          </a:p>
          <a:p>
            <a:endParaRPr lang="en-US" b="1" dirty="0"/>
          </a:p>
          <a:p>
            <a:endParaRPr lang="en-US" dirty="0"/>
          </a:p>
          <a:p>
            <a:endParaRPr lang="en-US" dirty="0"/>
          </a:p>
          <a:p>
            <a:pPr>
              <a:buNone/>
            </a:pPr>
            <a:endParaRPr lang="en-US" sz="1400" dirty="0"/>
          </a:p>
          <a:p>
            <a:pPr>
              <a:buNone/>
            </a:pPr>
            <a:r>
              <a:rPr lang="en-US" sz="1400" dirty="0"/>
              <a:t>				</a:t>
            </a:r>
          </a:p>
          <a:p>
            <a:pPr algn="ctr">
              <a:buNone/>
            </a:pPr>
            <a:endParaRPr lang="en-US" sz="1400" dirty="0"/>
          </a:p>
        </p:txBody>
      </p:sp>
      <p:pic>
        <p:nvPicPr>
          <p:cNvPr id="3" name="Picture 2">
            <a:extLst>
              <a:ext uri="{FF2B5EF4-FFF2-40B4-BE49-F238E27FC236}">
                <a16:creationId xmlns:a16="http://schemas.microsoft.com/office/drawing/2014/main" id="{EDCCE79A-E785-42E2-A5C0-1D835D79C516}"/>
              </a:ext>
            </a:extLst>
          </p:cNvPr>
          <p:cNvPicPr>
            <a:picLocks noChangeAspect="1"/>
          </p:cNvPicPr>
          <p:nvPr/>
        </p:nvPicPr>
        <p:blipFill>
          <a:blip r:embed="rId2"/>
          <a:stretch>
            <a:fillRect/>
          </a:stretch>
        </p:blipFill>
        <p:spPr>
          <a:xfrm>
            <a:off x="2807691" y="1443566"/>
            <a:ext cx="6272347" cy="5074191"/>
          </a:xfrm>
          <a:prstGeom prst="rect">
            <a:avLst/>
          </a:prstGeom>
        </p:spPr>
      </p:pic>
    </p:spTree>
    <p:extLst>
      <p:ext uri="{BB962C8B-B14F-4D97-AF65-F5344CB8AC3E}">
        <p14:creationId xmlns:p14="http://schemas.microsoft.com/office/powerpoint/2010/main" val="418903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EM Configurations</a:t>
            </a:r>
            <a:endParaRPr lang="en-US" dirty="0"/>
          </a:p>
        </p:txBody>
      </p:sp>
      <p:sp>
        <p:nvSpPr>
          <p:cNvPr id="3" name="Content Placeholder 2"/>
          <p:cNvSpPr>
            <a:spLocks noGrp="1"/>
          </p:cNvSpPr>
          <p:nvPr>
            <p:ph idx="1"/>
          </p:nvPr>
        </p:nvSpPr>
        <p:spPr/>
        <p:txBody>
          <a:bodyPr/>
          <a:lstStyle/>
          <a:p>
            <a:r>
              <a:rPr lang="en-US" dirty="0"/>
              <a:t>The FPGA board SPI flash storage device is pre-installed with 3 FPGA images with different configurations of ARC EM cores, one image can be selected to program FPGA by board settings</a:t>
            </a:r>
          </a:p>
          <a:p>
            <a:pPr lvl="1"/>
            <a:r>
              <a:rPr lang="en-US" sz="1400" dirty="0"/>
              <a:t>ARC_EM7D</a:t>
            </a:r>
          </a:p>
          <a:p>
            <a:pPr lvl="1"/>
            <a:r>
              <a:rPr lang="en-US" sz="1400" dirty="0"/>
              <a:t>ARC_EM9D</a:t>
            </a:r>
          </a:p>
          <a:p>
            <a:pPr lvl="1"/>
            <a:r>
              <a:rPr lang="en-US" sz="1400" dirty="0"/>
              <a:t>ARC_EM11D</a:t>
            </a:r>
          </a:p>
        </p:txBody>
      </p:sp>
      <p:graphicFrame>
        <p:nvGraphicFramePr>
          <p:cNvPr id="4" name="Table 3"/>
          <p:cNvGraphicFramePr>
            <a:graphicFrameLocks noGrp="1"/>
          </p:cNvGraphicFramePr>
          <p:nvPr>
            <p:extLst>
              <p:ext uri="{D42A27DB-BD31-4B8C-83A1-F6EECF244321}">
                <p14:modId xmlns:p14="http://schemas.microsoft.com/office/powerpoint/2010/main" val="3032400962"/>
              </p:ext>
            </p:extLst>
          </p:nvPr>
        </p:nvGraphicFramePr>
        <p:xfrm>
          <a:off x="5370576" y="2211164"/>
          <a:ext cx="5421567" cy="4051524"/>
        </p:xfrm>
        <a:graphic>
          <a:graphicData uri="http://schemas.openxmlformats.org/drawingml/2006/table">
            <a:tbl>
              <a:tblPr firstRow="1" bandRow="1">
                <a:tableStyleId>{5C22544A-7EE6-4342-B048-85BDC9FD1C3A}</a:tableStyleId>
              </a:tblPr>
              <a:tblGrid>
                <a:gridCol w="1390650">
                  <a:extLst>
                    <a:ext uri="{9D8B030D-6E8A-4147-A177-3AD203B41FA5}">
                      <a16:colId xmlns:a16="http://schemas.microsoft.com/office/drawing/2014/main" val="20000"/>
                    </a:ext>
                  </a:extLst>
                </a:gridCol>
                <a:gridCol w="947674">
                  <a:extLst>
                    <a:ext uri="{9D8B030D-6E8A-4147-A177-3AD203B41FA5}">
                      <a16:colId xmlns:a16="http://schemas.microsoft.com/office/drawing/2014/main" val="20001"/>
                    </a:ext>
                  </a:extLst>
                </a:gridCol>
                <a:gridCol w="1498600">
                  <a:extLst>
                    <a:ext uri="{9D8B030D-6E8A-4147-A177-3AD203B41FA5}">
                      <a16:colId xmlns:a16="http://schemas.microsoft.com/office/drawing/2014/main" val="20002"/>
                    </a:ext>
                  </a:extLst>
                </a:gridCol>
                <a:gridCol w="1584643">
                  <a:extLst>
                    <a:ext uri="{9D8B030D-6E8A-4147-A177-3AD203B41FA5}">
                      <a16:colId xmlns:a16="http://schemas.microsoft.com/office/drawing/2014/main" val="20003"/>
                    </a:ext>
                  </a:extLst>
                </a:gridCol>
              </a:tblGrid>
              <a:tr h="199586">
                <a:tc rowSpan="2">
                  <a:txBody>
                    <a:bodyPr/>
                    <a:lstStyle/>
                    <a:p>
                      <a:pPr algn="ctr"/>
                      <a:r>
                        <a:rPr lang="en-US" sz="1100" dirty="0">
                          <a:solidFill>
                            <a:schemeClr val="bg1"/>
                          </a:solidFill>
                        </a:rPr>
                        <a:t>Parameters</a:t>
                      </a:r>
                    </a:p>
                  </a:txBody>
                  <a:tcPr anchor="ctr"/>
                </a:tc>
                <a:tc gridSpan="3">
                  <a:txBody>
                    <a:bodyPr/>
                    <a:lstStyle/>
                    <a:p>
                      <a:pPr algn="ctr"/>
                      <a:r>
                        <a:rPr lang="en-US" sz="1100" dirty="0">
                          <a:solidFill>
                            <a:schemeClr val="bg1"/>
                          </a:solidFill>
                        </a:rPr>
                        <a:t>Configurations</a:t>
                      </a:r>
                    </a:p>
                  </a:txBody>
                  <a:tcPr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99586">
                <a:tc vMerge="1">
                  <a:txBody>
                    <a:bodyPr/>
                    <a:lstStyle/>
                    <a:p>
                      <a:endParaRPr lang="en-US" dirty="0"/>
                    </a:p>
                  </a:txBody>
                  <a:tcPr/>
                </a:tc>
                <a:tc>
                  <a:txBody>
                    <a:bodyPr/>
                    <a:lstStyle/>
                    <a:p>
                      <a:r>
                        <a:rPr lang="en-US" sz="1100" dirty="0"/>
                        <a:t>ARC_EM7D</a:t>
                      </a:r>
                    </a:p>
                  </a:txBody>
                  <a:tcPr anchor="ctr"/>
                </a:tc>
                <a:tc>
                  <a:txBody>
                    <a:bodyPr/>
                    <a:lstStyle/>
                    <a:p>
                      <a:r>
                        <a:rPr lang="en-US" sz="1100" dirty="0"/>
                        <a:t>ARC_EM9D </a:t>
                      </a:r>
                    </a:p>
                  </a:txBody>
                  <a:tcPr anchor="ctr"/>
                </a:tc>
                <a:tc>
                  <a:txBody>
                    <a:bodyPr/>
                    <a:lstStyle/>
                    <a:p>
                      <a:r>
                        <a:rPr lang="en-US" sz="1100" dirty="0"/>
                        <a:t>ARC_EM11D</a:t>
                      </a:r>
                    </a:p>
                  </a:txBody>
                  <a:tcPr anchor="ctr"/>
                </a:tc>
                <a:extLst>
                  <a:ext uri="{0D108BD9-81ED-4DB2-BD59-A6C34878D82A}">
                    <a16:rowId xmlns:a16="http://schemas.microsoft.com/office/drawing/2014/main" val="10001"/>
                  </a:ext>
                </a:extLst>
              </a:tr>
              <a:tr h="199586">
                <a:tc>
                  <a:txBody>
                    <a:bodyPr/>
                    <a:lstStyle/>
                    <a:p>
                      <a:r>
                        <a:rPr lang="en-US" sz="1100" dirty="0"/>
                        <a:t>ICCM</a:t>
                      </a:r>
                    </a:p>
                  </a:txBody>
                  <a:tcPr anchor="ctr"/>
                </a:tc>
                <a:tc>
                  <a:txBody>
                    <a:bodyPr/>
                    <a:lstStyle/>
                    <a:p>
                      <a:r>
                        <a:rPr lang="en-US" sz="1100" dirty="0"/>
                        <a:t>256 KB</a:t>
                      </a:r>
                    </a:p>
                  </a:txBody>
                  <a:tcPr anchor="ctr"/>
                </a:tc>
                <a:tc>
                  <a:txBody>
                    <a:bodyPr/>
                    <a:lstStyle/>
                    <a:p>
                      <a:r>
                        <a:rPr lang="en-US" sz="1100" dirty="0"/>
                        <a:t>256 KB</a:t>
                      </a:r>
                    </a:p>
                  </a:txBody>
                  <a:tcPr anchor="ctr"/>
                </a:tc>
                <a:tc>
                  <a:txBody>
                    <a:bodyPr/>
                    <a:lstStyle/>
                    <a:p>
                      <a:r>
                        <a:rPr lang="en-US" sz="1100" dirty="0"/>
                        <a:t>64 KB</a:t>
                      </a:r>
                    </a:p>
                  </a:txBody>
                  <a:tcPr anchor="ctr"/>
                </a:tc>
                <a:extLst>
                  <a:ext uri="{0D108BD9-81ED-4DB2-BD59-A6C34878D82A}">
                    <a16:rowId xmlns:a16="http://schemas.microsoft.com/office/drawing/2014/main" val="10002"/>
                  </a:ext>
                </a:extLst>
              </a:tr>
              <a:tr h="199586">
                <a:tc>
                  <a:txBody>
                    <a:bodyPr/>
                    <a:lstStyle/>
                    <a:p>
                      <a:r>
                        <a:rPr lang="en-US" sz="1100" dirty="0"/>
                        <a:t>DCCM</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128 KB</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128 KB</a:t>
                      </a:r>
                    </a:p>
                  </a:txBody>
                  <a:tcPr anchor="ctr"/>
                </a:tc>
                <a:tc>
                  <a:txBody>
                    <a:bodyPr/>
                    <a:lstStyle/>
                    <a:p>
                      <a:r>
                        <a:rPr lang="en-US" sz="1100" dirty="0"/>
                        <a:t>64 KB</a:t>
                      </a:r>
                    </a:p>
                  </a:txBody>
                  <a:tcPr anchor="ctr"/>
                </a:tc>
                <a:extLst>
                  <a:ext uri="{0D108BD9-81ED-4DB2-BD59-A6C34878D82A}">
                    <a16:rowId xmlns:a16="http://schemas.microsoft.com/office/drawing/2014/main" val="10003"/>
                  </a:ext>
                </a:extLst>
              </a:tr>
              <a:tr h="267600">
                <a:tc>
                  <a:txBody>
                    <a:bodyPr/>
                    <a:lstStyle/>
                    <a:p>
                      <a:r>
                        <a:rPr lang="en-US" altLang="zh-CN" sz="1100" dirty="0"/>
                        <a:t>DDR3</a:t>
                      </a:r>
                      <a:endParaRPr lang="en-US" sz="1100" dirty="0"/>
                    </a:p>
                  </a:txBody>
                  <a:tcPr anchor="ctr"/>
                </a:tc>
                <a:tc>
                  <a:txBody>
                    <a:bodyPr/>
                    <a:lstStyle/>
                    <a:p>
                      <a:r>
                        <a:rPr lang="en-US" sz="1100" dirty="0"/>
                        <a:t>128 MB</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128 MB</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128 MB</a:t>
                      </a:r>
                    </a:p>
                  </a:txBody>
                  <a:tcPr anchor="ctr"/>
                </a:tc>
                <a:extLst>
                  <a:ext uri="{0D108BD9-81ED-4DB2-BD59-A6C34878D82A}">
                    <a16:rowId xmlns:a16="http://schemas.microsoft.com/office/drawing/2014/main" val="184734153"/>
                  </a:ext>
                </a:extLst>
              </a:tr>
              <a:tr h="437673">
                <a:tc>
                  <a:txBody>
                    <a:bodyPr/>
                    <a:lstStyle/>
                    <a:p>
                      <a:r>
                        <a:rPr lang="en-US" sz="1100" dirty="0"/>
                        <a:t>Instruction Cache</a:t>
                      </a:r>
                    </a:p>
                  </a:txBody>
                  <a:tcPr anchor="ctr"/>
                </a:tc>
                <a:tc>
                  <a:txBody>
                    <a:bodyPr/>
                    <a:lstStyle/>
                    <a:p>
                      <a:r>
                        <a:rPr lang="en-US" sz="1100" dirty="0"/>
                        <a:t>16 KB</a:t>
                      </a:r>
                    </a:p>
                  </a:txBody>
                  <a:tcPr anchor="ctr"/>
                </a:tc>
                <a:tc>
                  <a:txBody>
                    <a:bodyPr/>
                    <a:lstStyle/>
                    <a:p>
                      <a:r>
                        <a:rPr lang="en-US" sz="1100" dirty="0"/>
                        <a:t>-</a:t>
                      </a:r>
                    </a:p>
                  </a:txBody>
                  <a:tcPr anchor="ctr"/>
                </a:tc>
                <a:tc>
                  <a:txBody>
                    <a:bodyPr/>
                    <a:lstStyle/>
                    <a:p>
                      <a:r>
                        <a:rPr lang="en-US" sz="1100" dirty="0"/>
                        <a:t>16 KB</a:t>
                      </a:r>
                    </a:p>
                  </a:txBody>
                  <a:tcPr anchor="ctr"/>
                </a:tc>
                <a:extLst>
                  <a:ext uri="{0D108BD9-81ED-4DB2-BD59-A6C34878D82A}">
                    <a16:rowId xmlns:a16="http://schemas.microsoft.com/office/drawing/2014/main" val="10004"/>
                  </a:ext>
                </a:extLst>
              </a:tr>
              <a:tr h="328731">
                <a:tc>
                  <a:txBody>
                    <a:bodyPr/>
                    <a:lstStyle/>
                    <a:p>
                      <a:r>
                        <a:rPr lang="en-US" sz="1100" dirty="0"/>
                        <a:t>Data</a:t>
                      </a:r>
                      <a:r>
                        <a:rPr lang="en-US" sz="1100" baseline="0" dirty="0"/>
                        <a:t> Cache</a:t>
                      </a:r>
                      <a:endParaRPr lang="en-US" sz="11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16 KB</a:t>
                      </a:r>
                    </a:p>
                  </a:txBody>
                  <a:tcPr anchor="ctr"/>
                </a:tc>
                <a:tc>
                  <a:txBody>
                    <a:bodyPr/>
                    <a:lstStyle/>
                    <a:p>
                      <a:r>
                        <a:rPr lang="en-US" sz="1100" dirty="0"/>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16 KB</a:t>
                      </a:r>
                    </a:p>
                  </a:txBody>
                  <a:tcPr anchor="ctr"/>
                </a:tc>
                <a:extLst>
                  <a:ext uri="{0D108BD9-81ED-4DB2-BD59-A6C34878D82A}">
                    <a16:rowId xmlns:a16="http://schemas.microsoft.com/office/drawing/2014/main" val="10005"/>
                  </a:ext>
                </a:extLst>
              </a:tr>
              <a:tr h="199586">
                <a:tc>
                  <a:txBody>
                    <a:bodyPr/>
                    <a:lstStyle/>
                    <a:p>
                      <a:r>
                        <a:rPr lang="en-US" sz="1100" dirty="0"/>
                        <a:t>Timers</a:t>
                      </a:r>
                    </a:p>
                  </a:txBody>
                  <a:tcPr anchor="ctr"/>
                </a:tc>
                <a:tc>
                  <a:txBody>
                    <a:bodyPr/>
                    <a:lstStyle/>
                    <a:p>
                      <a:r>
                        <a:rPr lang="en-US" sz="1100" dirty="0"/>
                        <a:t>2</a:t>
                      </a:r>
                    </a:p>
                  </a:txBody>
                  <a:tcPr anchor="ctr"/>
                </a:tc>
                <a:tc>
                  <a:txBody>
                    <a:bodyPr/>
                    <a:lstStyle/>
                    <a:p>
                      <a:r>
                        <a:rPr lang="en-US" sz="1100" dirty="0"/>
                        <a:t> 2</a:t>
                      </a:r>
                    </a:p>
                  </a:txBody>
                  <a:tcPr anchor="ctr"/>
                </a:tc>
                <a:tc>
                  <a:txBody>
                    <a:bodyPr/>
                    <a:lstStyle/>
                    <a:p>
                      <a:r>
                        <a:rPr lang="en-US" sz="1100" dirty="0"/>
                        <a:t>2</a:t>
                      </a:r>
                    </a:p>
                  </a:txBody>
                  <a:tcPr anchor="ctr"/>
                </a:tc>
                <a:extLst>
                  <a:ext uri="{0D108BD9-81ED-4DB2-BD59-A6C34878D82A}">
                    <a16:rowId xmlns:a16="http://schemas.microsoft.com/office/drawing/2014/main" val="10006"/>
                  </a:ext>
                </a:extLst>
              </a:tr>
              <a:tr h="199586">
                <a:tc>
                  <a:txBody>
                    <a:bodyPr/>
                    <a:lstStyle/>
                    <a:p>
                      <a:r>
                        <a:rPr lang="en-US" sz="1100" dirty="0"/>
                        <a:t>Address</a:t>
                      </a:r>
                      <a:r>
                        <a:rPr lang="en-US" sz="1100" baseline="0" dirty="0"/>
                        <a:t> width</a:t>
                      </a:r>
                      <a:endParaRPr lang="en-US" sz="1100" dirty="0"/>
                    </a:p>
                  </a:txBody>
                  <a:tcPr anchor="ctr"/>
                </a:tc>
                <a:tc>
                  <a:txBody>
                    <a:bodyPr/>
                    <a:lstStyle/>
                    <a:p>
                      <a:r>
                        <a:rPr lang="en-US" sz="1100" dirty="0"/>
                        <a:t>32</a:t>
                      </a:r>
                    </a:p>
                  </a:txBody>
                  <a:tcPr anchor="ctr"/>
                </a:tc>
                <a:tc>
                  <a:txBody>
                    <a:bodyPr/>
                    <a:lstStyle/>
                    <a:p>
                      <a:r>
                        <a:rPr lang="en-US" sz="1100" dirty="0"/>
                        <a:t>32</a:t>
                      </a:r>
                    </a:p>
                  </a:txBody>
                  <a:tcPr anchor="ctr"/>
                </a:tc>
                <a:tc>
                  <a:txBody>
                    <a:bodyPr/>
                    <a:lstStyle/>
                    <a:p>
                      <a:r>
                        <a:rPr lang="en-US" sz="1100" dirty="0"/>
                        <a:t>32</a:t>
                      </a:r>
                    </a:p>
                  </a:txBody>
                  <a:tcPr anchor="ctr"/>
                </a:tc>
                <a:extLst>
                  <a:ext uri="{0D108BD9-81ED-4DB2-BD59-A6C34878D82A}">
                    <a16:rowId xmlns:a16="http://schemas.microsoft.com/office/drawing/2014/main" val="10007"/>
                  </a:ext>
                </a:extLst>
              </a:tr>
              <a:tr h="199586">
                <a:tc>
                  <a:txBody>
                    <a:bodyPr/>
                    <a:lstStyle/>
                    <a:p>
                      <a:r>
                        <a:rPr lang="en-US" sz="1100" dirty="0"/>
                        <a:t>DSP</a:t>
                      </a:r>
                    </a:p>
                  </a:txBody>
                  <a:tcPr anchor="ctr"/>
                </a:tc>
                <a:tc>
                  <a:txBody>
                    <a:bodyPr/>
                    <a:lstStyle/>
                    <a:p>
                      <a:r>
                        <a:rPr lang="en-US" sz="1100" dirty="0"/>
                        <a:t>complex</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complex, </a:t>
                      </a:r>
                      <a:r>
                        <a:rPr lang="en-US" sz="1100" dirty="0" err="1"/>
                        <a:t>itu</a:t>
                      </a:r>
                      <a:r>
                        <a:rPr lang="en-US" sz="1100" dirty="0"/>
                        <a:t>, </a:t>
                      </a:r>
                      <a:r>
                        <a:rPr lang="en-US" sz="1100" dirty="0" err="1"/>
                        <a:t>accshift</a:t>
                      </a:r>
                      <a:endParaRPr lang="en-US" sz="11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complex, </a:t>
                      </a:r>
                      <a:r>
                        <a:rPr lang="en-US" sz="1100" dirty="0" err="1"/>
                        <a:t>itu</a:t>
                      </a:r>
                      <a:r>
                        <a:rPr lang="en-US" sz="1100" dirty="0"/>
                        <a:t>, </a:t>
                      </a:r>
                      <a:r>
                        <a:rPr lang="en-US" sz="1100" dirty="0" err="1"/>
                        <a:t>accshift</a:t>
                      </a:r>
                      <a:endParaRPr lang="en-US" sz="1100" dirty="0"/>
                    </a:p>
                  </a:txBody>
                  <a:tcPr anchor="ctr"/>
                </a:tc>
                <a:extLst>
                  <a:ext uri="{0D108BD9-81ED-4DB2-BD59-A6C34878D82A}">
                    <a16:rowId xmlns:a16="http://schemas.microsoft.com/office/drawing/2014/main" val="3237364188"/>
                  </a:ext>
                </a:extLst>
              </a:tr>
              <a:tr h="1995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XY memory</a:t>
                      </a:r>
                    </a:p>
                  </a:txBody>
                  <a:tcPr anchor="ctr"/>
                </a:tc>
                <a:tc>
                  <a:txBody>
                    <a:bodyPr/>
                    <a:lstStyle/>
                    <a:p>
                      <a:r>
                        <a:rPr lang="en-US" sz="1100" dirty="0"/>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DCCM+X+Y, 8K</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DCCM+Y, 8K</a:t>
                      </a:r>
                    </a:p>
                  </a:txBody>
                  <a:tcPr anchor="ctr"/>
                </a:tc>
                <a:extLst>
                  <a:ext uri="{0D108BD9-81ED-4DB2-BD59-A6C34878D82A}">
                    <a16:rowId xmlns:a16="http://schemas.microsoft.com/office/drawing/2014/main" val="3009169414"/>
                  </a:ext>
                </a:extLst>
              </a:tr>
              <a:tr h="199586">
                <a:tc>
                  <a:txBody>
                    <a:bodyPr/>
                    <a:lstStyle/>
                    <a:p>
                      <a:r>
                        <a:rPr lang="en-US" sz="1100" dirty="0"/>
                        <a:t>FPU</a:t>
                      </a:r>
                    </a:p>
                  </a:txBody>
                  <a:tcPr anchor="ctr"/>
                </a:tc>
                <a:tc>
                  <a:txBody>
                    <a:bodyPr/>
                    <a:lstStyle/>
                    <a:p>
                      <a:r>
                        <a:rPr lang="en-US" sz="1100" dirty="0"/>
                        <a:t>-</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Single precision</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Single &amp; Double</a:t>
                      </a:r>
                    </a:p>
                  </a:txBody>
                  <a:tcPr anchor="ctr"/>
                </a:tc>
                <a:extLst>
                  <a:ext uri="{0D108BD9-81ED-4DB2-BD59-A6C34878D82A}">
                    <a16:rowId xmlns:a16="http://schemas.microsoft.com/office/drawing/2014/main" val="2800922121"/>
                  </a:ext>
                </a:extLst>
              </a:tr>
              <a:tr h="199586">
                <a:tc>
                  <a:txBody>
                    <a:bodyPr/>
                    <a:lstStyle/>
                    <a:p>
                      <a:r>
                        <a:rPr lang="en-US" sz="1100" dirty="0" err="1"/>
                        <a:t>Fmax</a:t>
                      </a:r>
                      <a:endParaRPr lang="en-US" sz="1100" dirty="0"/>
                    </a:p>
                  </a:txBody>
                  <a:tcPr anchor="ctr"/>
                </a:tc>
                <a:tc>
                  <a:txBody>
                    <a:bodyPr/>
                    <a:lstStyle/>
                    <a:p>
                      <a:r>
                        <a:rPr lang="en-US" sz="1100" dirty="0"/>
                        <a:t>30MHz</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20M</a:t>
                      </a:r>
                      <a:r>
                        <a:rPr lang="en-US" altLang="zh-CN" sz="1100" dirty="0"/>
                        <a:t>Hz</a:t>
                      </a:r>
                      <a:endParaRPr lang="en-US" sz="11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20</a:t>
                      </a:r>
                      <a:r>
                        <a:rPr lang="en-US" altLang="zh-CN" sz="1100" dirty="0"/>
                        <a:t>MHz</a:t>
                      </a:r>
                    </a:p>
                  </a:txBody>
                  <a:tcPr anchor="ctr"/>
                </a:tc>
                <a:extLst>
                  <a:ext uri="{0D108BD9-81ED-4DB2-BD59-A6C34878D82A}">
                    <a16:rowId xmlns:a16="http://schemas.microsoft.com/office/drawing/2014/main" val="2311773870"/>
                  </a:ext>
                </a:extLst>
              </a:tr>
              <a:tr h="199586">
                <a:tc>
                  <a:txBody>
                    <a:bodyPr/>
                    <a:lstStyle/>
                    <a:p>
                      <a:r>
                        <a:rPr lang="en-US" sz="1100" dirty="0"/>
                        <a:t>SW1</a:t>
                      </a:r>
                      <a:r>
                        <a:rPr lang="en-US" sz="1100" baseline="0" dirty="0"/>
                        <a:t> DIP </a:t>
                      </a:r>
                      <a:r>
                        <a:rPr lang="en-US" altLang="zh-CN" sz="1100" baseline="0" dirty="0"/>
                        <a:t>switch settings (Bit0, Bit1)</a:t>
                      </a:r>
                      <a:endParaRPr lang="en-US" sz="1100" dirty="0"/>
                    </a:p>
                  </a:txBody>
                  <a:tcPr anchor="ctr"/>
                </a:tc>
                <a:tc>
                  <a:txBody>
                    <a:bodyPr/>
                    <a:lstStyle/>
                    <a:p>
                      <a:r>
                        <a:rPr lang="en-US" sz="1100" dirty="0"/>
                        <a:t>(OFF, OFF)</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(ON, </a:t>
                      </a:r>
                      <a:r>
                        <a:rPr lang="en-US" sz="1100"/>
                        <a:t>OFF)</a:t>
                      </a:r>
                      <a:endParaRPr lang="en-US" sz="11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(OFF, ON)</a:t>
                      </a:r>
                    </a:p>
                  </a:txBody>
                  <a:tcPr anchor="ctr"/>
                </a:tc>
                <a:extLst>
                  <a:ext uri="{0D108BD9-81ED-4DB2-BD59-A6C34878D82A}">
                    <a16:rowId xmlns:a16="http://schemas.microsoft.com/office/drawing/2014/main" val="10009"/>
                  </a:ext>
                </a:extLst>
              </a:tr>
            </a:tbl>
          </a:graphicData>
        </a:graphic>
      </p:graphicFrame>
      <p:sp>
        <p:nvSpPr>
          <p:cNvPr id="5" name="Rectangle 4"/>
          <p:cNvSpPr/>
          <p:nvPr/>
        </p:nvSpPr>
        <p:spPr>
          <a:xfrm>
            <a:off x="3060576" y="5276297"/>
            <a:ext cx="2133600" cy="830997"/>
          </a:xfrm>
          <a:prstGeom prst="rect">
            <a:avLst/>
          </a:prstGeom>
        </p:spPr>
        <p:txBody>
          <a:bodyPr wrap="square">
            <a:spAutoFit/>
          </a:bodyPr>
          <a:lstStyle/>
          <a:p>
            <a:r>
              <a:rPr lang="en-US" sz="1200" dirty="0"/>
              <a:t>The FPGA image is selected with pins 1 and 2 of the SW1 DIP switch on the base board </a:t>
            </a:r>
          </a:p>
        </p:txBody>
      </p:sp>
      <p:pic>
        <p:nvPicPr>
          <p:cNvPr id="7" name="Picture 6"/>
          <p:cNvPicPr/>
          <p:nvPr/>
        </p:nvPicPr>
        <p:blipFill>
          <a:blip r:embed="rId2"/>
          <a:stretch>
            <a:fillRect/>
          </a:stretch>
        </p:blipFill>
        <p:spPr>
          <a:xfrm>
            <a:off x="3593977" y="4057096"/>
            <a:ext cx="1209675" cy="1074420"/>
          </a:xfrm>
          <a:prstGeom prst="rect">
            <a:avLst/>
          </a:prstGeom>
        </p:spPr>
      </p:pic>
    </p:spTree>
    <p:extLst>
      <p:ext uri="{BB962C8B-B14F-4D97-AF65-F5344CB8AC3E}">
        <p14:creationId xmlns:p14="http://schemas.microsoft.com/office/powerpoint/2010/main" val="2630833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Peripheral Controllers</a:t>
            </a:r>
            <a:endParaRPr lang="en-US" dirty="0"/>
          </a:p>
        </p:txBody>
      </p:sp>
      <p:sp>
        <p:nvSpPr>
          <p:cNvPr id="3" name="Content Placeholder 2"/>
          <p:cNvSpPr>
            <a:spLocks noGrp="1"/>
          </p:cNvSpPr>
          <p:nvPr>
            <p:ph idx="1"/>
          </p:nvPr>
        </p:nvSpPr>
        <p:spPr/>
        <p:txBody>
          <a:bodyPr>
            <a:normAutofit lnSpcReduction="10000"/>
          </a:bodyPr>
          <a:lstStyle/>
          <a:p>
            <a:r>
              <a:rPr lang="en-US" dirty="0"/>
              <a:t>In addition to ARC EM core, every FPGA image includes a set of </a:t>
            </a:r>
            <a:r>
              <a:rPr lang="en-US" dirty="0" err="1"/>
              <a:t>DesignWare</a:t>
            </a:r>
            <a:r>
              <a:rPr lang="en-US" dirty="0"/>
              <a:t> peripheral controllers connected to the on-board devices and external interfaces via pin-sharing logic </a:t>
            </a:r>
          </a:p>
          <a:p>
            <a:pPr lvl="1"/>
            <a:r>
              <a:rPr lang="en-US" sz="1400" dirty="0"/>
              <a:t>UART</a:t>
            </a:r>
          </a:p>
          <a:p>
            <a:pPr lvl="1"/>
            <a:r>
              <a:rPr lang="en-US" sz="1400" dirty="0"/>
              <a:t>GPIO</a:t>
            </a:r>
          </a:p>
          <a:p>
            <a:pPr lvl="1"/>
            <a:r>
              <a:rPr lang="en-US" sz="1400" dirty="0"/>
              <a:t>I2C</a:t>
            </a:r>
          </a:p>
          <a:p>
            <a:pPr lvl="1"/>
            <a:r>
              <a:rPr lang="en-US" sz="1400" dirty="0"/>
              <a:t>SPI master</a:t>
            </a:r>
          </a:p>
          <a:p>
            <a:pPr lvl="1"/>
            <a:r>
              <a:rPr lang="en-US" sz="1400" dirty="0"/>
              <a:t>SPI slave</a:t>
            </a:r>
          </a:p>
          <a:p>
            <a:pPr lvl="1"/>
            <a:r>
              <a:rPr lang="en-US" altLang="zh-CN" sz="1400" dirty="0"/>
              <a:t>Timers</a:t>
            </a:r>
            <a:r>
              <a:rPr lang="zh-CN" altLang="en-US" sz="1400" dirty="0"/>
              <a:t> </a:t>
            </a:r>
            <a:r>
              <a:rPr lang="en-US" altLang="zh-CN" sz="1400" dirty="0"/>
              <a:t>&amp;</a:t>
            </a:r>
            <a:r>
              <a:rPr lang="zh-CN" altLang="en-US" sz="1400" dirty="0"/>
              <a:t> </a:t>
            </a:r>
            <a:r>
              <a:rPr lang="en-US" altLang="zh-CN" sz="1400" dirty="0"/>
              <a:t>WDT</a:t>
            </a:r>
            <a:endParaRPr lang="en-US" sz="1400" dirty="0"/>
          </a:p>
          <a:p>
            <a:r>
              <a:rPr lang="en-US" dirty="0"/>
              <a:t>General information about </a:t>
            </a:r>
            <a:r>
              <a:rPr lang="en-US" dirty="0" err="1"/>
              <a:t>DesignWare</a:t>
            </a:r>
            <a:r>
              <a:rPr lang="en-US" dirty="0"/>
              <a:t> components can be found at </a:t>
            </a:r>
          </a:p>
          <a:p>
            <a:pPr marL="0" indent="0">
              <a:buNone/>
            </a:pPr>
            <a:r>
              <a:rPr lang="en-US" sz="1800" dirty="0"/>
              <a:t>     http://www.synopsys.com/IP/Pages/default.aspx</a:t>
            </a:r>
          </a:p>
          <a:p>
            <a:pPr lvl="1"/>
            <a:r>
              <a:rPr lang="en-US" sz="1400" dirty="0" err="1"/>
              <a:t>DW_apb_uart</a:t>
            </a:r>
            <a:r>
              <a:rPr lang="en-US" sz="1400" dirty="0"/>
              <a:t> – Universal Asynchronous Receiver/Transmitter</a:t>
            </a:r>
          </a:p>
          <a:p>
            <a:pPr lvl="1"/>
            <a:r>
              <a:rPr lang="en-US" sz="1400" dirty="0" err="1"/>
              <a:t>DW_apb_gpio</a:t>
            </a:r>
            <a:r>
              <a:rPr lang="en-US" sz="1400" dirty="0"/>
              <a:t> – General Purpose Programmable I/O</a:t>
            </a:r>
          </a:p>
          <a:p>
            <a:pPr lvl="1"/>
            <a:r>
              <a:rPr lang="en-US" sz="1400" dirty="0"/>
              <a:t>DW_apb_i2c – I2C interface</a:t>
            </a:r>
          </a:p>
          <a:p>
            <a:pPr lvl="1"/>
            <a:r>
              <a:rPr lang="en-US" sz="1400" dirty="0" err="1"/>
              <a:t>DW_apb_ssi</a:t>
            </a:r>
            <a:r>
              <a:rPr lang="en-US" sz="1400" dirty="0"/>
              <a:t> – Synchronous Serial Interface (SPI)</a:t>
            </a:r>
          </a:p>
          <a:p>
            <a:pPr lvl="1"/>
            <a:r>
              <a:rPr lang="en-US" sz="1400" dirty="0" err="1"/>
              <a:t>DW_apb_wdt</a:t>
            </a:r>
            <a:r>
              <a:rPr lang="en-US" sz="1400" dirty="0"/>
              <a:t> – WDT</a:t>
            </a:r>
          </a:p>
          <a:p>
            <a:pPr lvl="1"/>
            <a:r>
              <a:rPr lang="en-US" sz="1400" dirty="0" err="1"/>
              <a:t>DW_apb_timers</a:t>
            </a:r>
            <a:r>
              <a:rPr lang="en-US" sz="1400" dirty="0"/>
              <a:t> – Timers</a:t>
            </a:r>
          </a:p>
        </p:txBody>
      </p:sp>
    </p:spTree>
    <p:extLst>
      <p:ext uri="{BB962C8B-B14F-4D97-AF65-F5344CB8AC3E}">
        <p14:creationId xmlns:p14="http://schemas.microsoft.com/office/powerpoint/2010/main" val="32285270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YNOPSYS-SHAPE" val="Y"/>
</p:tagLst>
</file>

<file path=ppt/tags/tag10.xml><?xml version="1.0" encoding="utf-8"?>
<p:tagLst xmlns:a="http://schemas.openxmlformats.org/drawingml/2006/main" xmlns:r="http://schemas.openxmlformats.org/officeDocument/2006/relationships" xmlns:p="http://schemas.openxmlformats.org/presentationml/2006/main">
  <p:tag name="SYNOPSYS-SHAPE" val="Y"/>
</p:tagLst>
</file>

<file path=ppt/tags/tag11.xml><?xml version="1.0" encoding="utf-8"?>
<p:tagLst xmlns:a="http://schemas.openxmlformats.org/drawingml/2006/main" xmlns:r="http://schemas.openxmlformats.org/officeDocument/2006/relationships" xmlns:p="http://schemas.openxmlformats.org/presentationml/2006/main">
  <p:tag name="SYNOPSYS-SHAPE" val="Y"/>
</p:tagLst>
</file>

<file path=ppt/tags/tag12.xml><?xml version="1.0" encoding="utf-8"?>
<p:tagLst xmlns:a="http://schemas.openxmlformats.org/drawingml/2006/main" xmlns:r="http://schemas.openxmlformats.org/officeDocument/2006/relationships" xmlns:p="http://schemas.openxmlformats.org/presentationml/2006/main">
  <p:tag name="SYNOPSYS-SHAPE" val="Y"/>
</p:tagLst>
</file>

<file path=ppt/tags/tag13.xml><?xml version="1.0" encoding="utf-8"?>
<p:tagLst xmlns:a="http://schemas.openxmlformats.org/drawingml/2006/main" xmlns:r="http://schemas.openxmlformats.org/officeDocument/2006/relationships" xmlns:p="http://schemas.openxmlformats.org/presentationml/2006/main">
  <p:tag name="SYNOPSYS-SHAPE" val="Y"/>
</p:tagLst>
</file>

<file path=ppt/tags/tag14.xml><?xml version="1.0" encoding="utf-8"?>
<p:tagLst xmlns:a="http://schemas.openxmlformats.org/drawingml/2006/main" xmlns:r="http://schemas.openxmlformats.org/officeDocument/2006/relationships" xmlns:p="http://schemas.openxmlformats.org/presentationml/2006/main">
  <p:tag name="SYNOPSYS-SHAPE" val="Y"/>
</p:tagLst>
</file>

<file path=ppt/tags/tag15.xml><?xml version="1.0" encoding="utf-8"?>
<p:tagLst xmlns:a="http://schemas.openxmlformats.org/drawingml/2006/main" xmlns:r="http://schemas.openxmlformats.org/officeDocument/2006/relationships" xmlns:p="http://schemas.openxmlformats.org/presentationml/2006/main">
  <p:tag name="SYNOPSYS-SHAPE" val="Y"/>
</p:tagLst>
</file>

<file path=ppt/tags/tag16.xml><?xml version="1.0" encoding="utf-8"?>
<p:tagLst xmlns:a="http://schemas.openxmlformats.org/drawingml/2006/main" xmlns:r="http://schemas.openxmlformats.org/officeDocument/2006/relationships" xmlns:p="http://schemas.openxmlformats.org/presentationml/2006/main">
  <p:tag name="SYNOPSYS-SHAPE" val="Y"/>
</p:tagLst>
</file>

<file path=ppt/tags/tag17.xml><?xml version="1.0" encoding="utf-8"?>
<p:tagLst xmlns:a="http://schemas.openxmlformats.org/drawingml/2006/main" xmlns:r="http://schemas.openxmlformats.org/officeDocument/2006/relationships" xmlns:p="http://schemas.openxmlformats.org/presentationml/2006/main">
  <p:tag name="SYNOPSYS-SHAPE" val="Y"/>
</p:tagLst>
</file>

<file path=ppt/tags/tag18.xml><?xml version="1.0" encoding="utf-8"?>
<p:tagLst xmlns:a="http://schemas.openxmlformats.org/drawingml/2006/main" xmlns:r="http://schemas.openxmlformats.org/officeDocument/2006/relationships" xmlns:p="http://schemas.openxmlformats.org/presentationml/2006/main">
  <p:tag name="SYNOPSYS-SHAPE" val="Y"/>
</p:tagLst>
</file>

<file path=ppt/tags/tag19.xml><?xml version="1.0" encoding="utf-8"?>
<p:tagLst xmlns:a="http://schemas.openxmlformats.org/drawingml/2006/main" xmlns:r="http://schemas.openxmlformats.org/officeDocument/2006/relationships" xmlns:p="http://schemas.openxmlformats.org/presentationml/2006/main">
  <p:tag name="SYNOPSYS-SHAPE" val="Y"/>
</p:tagLst>
</file>

<file path=ppt/tags/tag2.xml><?xml version="1.0" encoding="utf-8"?>
<p:tagLst xmlns:a="http://schemas.openxmlformats.org/drawingml/2006/main" xmlns:r="http://schemas.openxmlformats.org/officeDocument/2006/relationships" xmlns:p="http://schemas.openxmlformats.org/presentationml/2006/main">
  <p:tag name="SYNOPSYS-SHAPE" val="Y"/>
</p:tagLst>
</file>

<file path=ppt/tags/tag20.xml><?xml version="1.0" encoding="utf-8"?>
<p:tagLst xmlns:a="http://schemas.openxmlformats.org/drawingml/2006/main" xmlns:r="http://schemas.openxmlformats.org/officeDocument/2006/relationships" xmlns:p="http://schemas.openxmlformats.org/presentationml/2006/main">
  <p:tag name="SYNOPSYS-SHAPE" val="Y"/>
</p:tagLst>
</file>

<file path=ppt/tags/tag21.xml><?xml version="1.0" encoding="utf-8"?>
<p:tagLst xmlns:a="http://schemas.openxmlformats.org/drawingml/2006/main" xmlns:r="http://schemas.openxmlformats.org/officeDocument/2006/relationships" xmlns:p="http://schemas.openxmlformats.org/presentationml/2006/main">
  <p:tag name="SYNOPSYS-SHAPE" val="Y"/>
</p:tagLst>
</file>

<file path=ppt/tags/tag22.xml><?xml version="1.0" encoding="utf-8"?>
<p:tagLst xmlns:a="http://schemas.openxmlformats.org/drawingml/2006/main" xmlns:r="http://schemas.openxmlformats.org/officeDocument/2006/relationships" xmlns:p="http://schemas.openxmlformats.org/presentationml/2006/main">
  <p:tag name="SYNOPSYS-SHAPE" val="Y"/>
</p:tagLst>
</file>

<file path=ppt/tags/tag23.xml><?xml version="1.0" encoding="utf-8"?>
<p:tagLst xmlns:a="http://schemas.openxmlformats.org/drawingml/2006/main" xmlns:r="http://schemas.openxmlformats.org/officeDocument/2006/relationships" xmlns:p="http://schemas.openxmlformats.org/presentationml/2006/main">
  <p:tag name="SYNOPSYS-SHAPE" val="Y"/>
</p:tagLst>
</file>

<file path=ppt/tags/tag24.xml><?xml version="1.0" encoding="utf-8"?>
<p:tagLst xmlns:a="http://schemas.openxmlformats.org/drawingml/2006/main" xmlns:r="http://schemas.openxmlformats.org/officeDocument/2006/relationships" xmlns:p="http://schemas.openxmlformats.org/presentationml/2006/main">
  <p:tag name="SYNOPSYS-SHAPE" val="Y"/>
</p:tagLst>
</file>

<file path=ppt/tags/tag25.xml><?xml version="1.0" encoding="utf-8"?>
<p:tagLst xmlns:a="http://schemas.openxmlformats.org/drawingml/2006/main" xmlns:r="http://schemas.openxmlformats.org/officeDocument/2006/relationships" xmlns:p="http://schemas.openxmlformats.org/presentationml/2006/main">
  <p:tag name="SYNOPSYS-SHAPE" val="Y"/>
</p:tagLst>
</file>

<file path=ppt/tags/tag26.xml><?xml version="1.0" encoding="utf-8"?>
<p:tagLst xmlns:a="http://schemas.openxmlformats.org/drawingml/2006/main" xmlns:r="http://schemas.openxmlformats.org/officeDocument/2006/relationships" xmlns:p="http://schemas.openxmlformats.org/presentationml/2006/main">
  <p:tag name="SYNOPSYS-SHAPE" val="Y"/>
</p:tagLst>
</file>

<file path=ppt/tags/tag27.xml><?xml version="1.0" encoding="utf-8"?>
<p:tagLst xmlns:a="http://schemas.openxmlformats.org/drawingml/2006/main" xmlns:r="http://schemas.openxmlformats.org/officeDocument/2006/relationships" xmlns:p="http://schemas.openxmlformats.org/presentationml/2006/main">
  <p:tag name="SYNOPSYS-SHAPE" val="Y"/>
</p:tagLst>
</file>

<file path=ppt/tags/tag28.xml><?xml version="1.0" encoding="utf-8"?>
<p:tagLst xmlns:a="http://schemas.openxmlformats.org/drawingml/2006/main" xmlns:r="http://schemas.openxmlformats.org/officeDocument/2006/relationships" xmlns:p="http://schemas.openxmlformats.org/presentationml/2006/main">
  <p:tag name="SYNOPSYS-SHAPE" val="Y"/>
</p:tagLst>
</file>

<file path=ppt/tags/tag29.xml><?xml version="1.0" encoding="utf-8"?>
<p:tagLst xmlns:a="http://schemas.openxmlformats.org/drawingml/2006/main" xmlns:r="http://schemas.openxmlformats.org/officeDocument/2006/relationships" xmlns:p="http://schemas.openxmlformats.org/presentationml/2006/main">
  <p:tag name="SYNOPSYS-SHAPE" val="Y"/>
</p:tagLst>
</file>

<file path=ppt/tags/tag3.xml><?xml version="1.0" encoding="utf-8"?>
<p:tagLst xmlns:a="http://schemas.openxmlformats.org/drawingml/2006/main" xmlns:r="http://schemas.openxmlformats.org/officeDocument/2006/relationships" xmlns:p="http://schemas.openxmlformats.org/presentationml/2006/main">
  <p:tag name="SYNOPSYS-SHAPE" val="Y"/>
</p:tagLst>
</file>

<file path=ppt/tags/tag30.xml><?xml version="1.0" encoding="utf-8"?>
<p:tagLst xmlns:a="http://schemas.openxmlformats.org/drawingml/2006/main" xmlns:r="http://schemas.openxmlformats.org/officeDocument/2006/relationships" xmlns:p="http://schemas.openxmlformats.org/presentationml/2006/main">
  <p:tag name="SYNOPSYS-SHAPE" val="Y"/>
</p:tagLst>
</file>

<file path=ppt/tags/tag31.xml><?xml version="1.0" encoding="utf-8"?>
<p:tagLst xmlns:a="http://schemas.openxmlformats.org/drawingml/2006/main" xmlns:r="http://schemas.openxmlformats.org/officeDocument/2006/relationships" xmlns:p="http://schemas.openxmlformats.org/presentationml/2006/main">
  <p:tag name="SYNOPSYS-SHAPE" val="Y"/>
</p:tagLst>
</file>

<file path=ppt/tags/tag32.xml><?xml version="1.0" encoding="utf-8"?>
<p:tagLst xmlns:a="http://schemas.openxmlformats.org/drawingml/2006/main" xmlns:r="http://schemas.openxmlformats.org/officeDocument/2006/relationships" xmlns:p="http://schemas.openxmlformats.org/presentationml/2006/main">
  <p:tag name="SYNOPSYS-SHAPE" val="Y"/>
</p:tagLst>
</file>

<file path=ppt/tags/tag33.xml><?xml version="1.0" encoding="utf-8"?>
<p:tagLst xmlns:a="http://schemas.openxmlformats.org/drawingml/2006/main" xmlns:r="http://schemas.openxmlformats.org/officeDocument/2006/relationships" xmlns:p="http://schemas.openxmlformats.org/presentationml/2006/main">
  <p:tag name="SYNOPSYS-SHAPE" val="Y"/>
</p:tagLst>
</file>

<file path=ppt/tags/tag34.xml><?xml version="1.0" encoding="utf-8"?>
<p:tagLst xmlns:a="http://schemas.openxmlformats.org/drawingml/2006/main" xmlns:r="http://schemas.openxmlformats.org/officeDocument/2006/relationships" xmlns:p="http://schemas.openxmlformats.org/presentationml/2006/main">
  <p:tag name="SYNOPSYS-SHAPE" val="Y"/>
</p:tagLst>
</file>

<file path=ppt/tags/tag35.xml><?xml version="1.0" encoding="utf-8"?>
<p:tagLst xmlns:a="http://schemas.openxmlformats.org/drawingml/2006/main" xmlns:r="http://schemas.openxmlformats.org/officeDocument/2006/relationships" xmlns:p="http://schemas.openxmlformats.org/presentationml/2006/main">
  <p:tag name="SYNOPSYS-SHAPE" val="Y"/>
</p:tagLst>
</file>

<file path=ppt/tags/tag36.xml><?xml version="1.0" encoding="utf-8"?>
<p:tagLst xmlns:a="http://schemas.openxmlformats.org/drawingml/2006/main" xmlns:r="http://schemas.openxmlformats.org/officeDocument/2006/relationships" xmlns:p="http://schemas.openxmlformats.org/presentationml/2006/main">
  <p:tag name="SYNOPSYS-SHAPE" val="Y"/>
</p:tagLst>
</file>

<file path=ppt/tags/tag37.xml><?xml version="1.0" encoding="utf-8"?>
<p:tagLst xmlns:a="http://schemas.openxmlformats.org/drawingml/2006/main" xmlns:r="http://schemas.openxmlformats.org/officeDocument/2006/relationships" xmlns:p="http://schemas.openxmlformats.org/presentationml/2006/main">
  <p:tag name="SYNOPSYS-SHAPE" val="Y"/>
</p:tagLst>
</file>

<file path=ppt/tags/tag38.xml><?xml version="1.0" encoding="utf-8"?>
<p:tagLst xmlns:a="http://schemas.openxmlformats.org/drawingml/2006/main" xmlns:r="http://schemas.openxmlformats.org/officeDocument/2006/relationships" xmlns:p="http://schemas.openxmlformats.org/presentationml/2006/main">
  <p:tag name="SYNOPSYS-SHAPE" val="Y"/>
</p:tagLst>
</file>

<file path=ppt/tags/tag39.xml><?xml version="1.0" encoding="utf-8"?>
<p:tagLst xmlns:a="http://schemas.openxmlformats.org/drawingml/2006/main" xmlns:r="http://schemas.openxmlformats.org/officeDocument/2006/relationships" xmlns:p="http://schemas.openxmlformats.org/presentationml/2006/main">
  <p:tag name="SYNOPSYS-SHAPE" val="Y"/>
</p:tagLst>
</file>

<file path=ppt/tags/tag4.xml><?xml version="1.0" encoding="utf-8"?>
<p:tagLst xmlns:a="http://schemas.openxmlformats.org/drawingml/2006/main" xmlns:r="http://schemas.openxmlformats.org/officeDocument/2006/relationships" xmlns:p="http://schemas.openxmlformats.org/presentationml/2006/main">
  <p:tag name="SYNOPSYS-SHAPE" val="Y"/>
</p:tagLst>
</file>

<file path=ppt/tags/tag40.xml><?xml version="1.0" encoding="utf-8"?>
<p:tagLst xmlns:a="http://schemas.openxmlformats.org/drawingml/2006/main" xmlns:r="http://schemas.openxmlformats.org/officeDocument/2006/relationships" xmlns:p="http://schemas.openxmlformats.org/presentationml/2006/main">
  <p:tag name="SYNOPSYS-SHAPE" val="Y"/>
</p:tagLst>
</file>

<file path=ppt/tags/tag41.xml><?xml version="1.0" encoding="utf-8"?>
<p:tagLst xmlns:a="http://schemas.openxmlformats.org/drawingml/2006/main" xmlns:r="http://schemas.openxmlformats.org/officeDocument/2006/relationships" xmlns:p="http://schemas.openxmlformats.org/presentationml/2006/main">
  <p:tag name="SYNOPSYS-SHAPE" val="Y"/>
</p:tagLst>
</file>

<file path=ppt/tags/tag42.xml><?xml version="1.0" encoding="utf-8"?>
<p:tagLst xmlns:a="http://schemas.openxmlformats.org/drawingml/2006/main" xmlns:r="http://schemas.openxmlformats.org/officeDocument/2006/relationships" xmlns:p="http://schemas.openxmlformats.org/presentationml/2006/main">
  <p:tag name="SYNOPSYS-SHAPE" val="Y"/>
</p:tagLst>
</file>

<file path=ppt/tags/tag43.xml><?xml version="1.0" encoding="utf-8"?>
<p:tagLst xmlns:a="http://schemas.openxmlformats.org/drawingml/2006/main" xmlns:r="http://schemas.openxmlformats.org/officeDocument/2006/relationships" xmlns:p="http://schemas.openxmlformats.org/presentationml/2006/main">
  <p:tag name="SYNOPSYS-SHAPE" val="Y"/>
</p:tagLst>
</file>

<file path=ppt/tags/tag44.xml><?xml version="1.0" encoding="utf-8"?>
<p:tagLst xmlns:a="http://schemas.openxmlformats.org/drawingml/2006/main" xmlns:r="http://schemas.openxmlformats.org/officeDocument/2006/relationships" xmlns:p="http://schemas.openxmlformats.org/presentationml/2006/main">
  <p:tag name="SYNOPSYS-SHAPE" val="Y"/>
</p:tagLst>
</file>

<file path=ppt/tags/tag45.xml><?xml version="1.0" encoding="utf-8"?>
<p:tagLst xmlns:a="http://schemas.openxmlformats.org/drawingml/2006/main" xmlns:r="http://schemas.openxmlformats.org/officeDocument/2006/relationships" xmlns:p="http://schemas.openxmlformats.org/presentationml/2006/main">
  <p:tag name="SYNOPSYS-SHAPE" val="Y"/>
</p:tagLst>
</file>

<file path=ppt/tags/tag46.xml><?xml version="1.0" encoding="utf-8"?>
<p:tagLst xmlns:a="http://schemas.openxmlformats.org/drawingml/2006/main" xmlns:r="http://schemas.openxmlformats.org/officeDocument/2006/relationships" xmlns:p="http://schemas.openxmlformats.org/presentationml/2006/main">
  <p:tag name="SYNOPSYS-SHAPE" val="Y"/>
</p:tagLst>
</file>

<file path=ppt/tags/tag47.xml><?xml version="1.0" encoding="utf-8"?>
<p:tagLst xmlns:a="http://schemas.openxmlformats.org/drawingml/2006/main" xmlns:r="http://schemas.openxmlformats.org/officeDocument/2006/relationships" xmlns:p="http://schemas.openxmlformats.org/presentationml/2006/main">
  <p:tag name="SYNOPSYS-SHAPE" val="Y"/>
</p:tagLst>
</file>

<file path=ppt/tags/tag48.xml><?xml version="1.0" encoding="utf-8"?>
<p:tagLst xmlns:a="http://schemas.openxmlformats.org/drawingml/2006/main" xmlns:r="http://schemas.openxmlformats.org/officeDocument/2006/relationships" xmlns:p="http://schemas.openxmlformats.org/presentationml/2006/main">
  <p:tag name="SYNOPSYS-SHAPE" val="Y"/>
</p:tagLst>
</file>

<file path=ppt/tags/tag49.xml><?xml version="1.0" encoding="utf-8"?>
<p:tagLst xmlns:a="http://schemas.openxmlformats.org/drawingml/2006/main" xmlns:r="http://schemas.openxmlformats.org/officeDocument/2006/relationships" xmlns:p="http://schemas.openxmlformats.org/presentationml/2006/main">
  <p:tag name="SYNOPSYS-SHAPE" val="Y"/>
</p:tagLst>
</file>

<file path=ppt/tags/tag5.xml><?xml version="1.0" encoding="utf-8"?>
<p:tagLst xmlns:a="http://schemas.openxmlformats.org/drawingml/2006/main" xmlns:r="http://schemas.openxmlformats.org/officeDocument/2006/relationships" xmlns:p="http://schemas.openxmlformats.org/presentationml/2006/main">
  <p:tag name="SYNOPSYS-SHAPE" val="Y"/>
</p:tagLst>
</file>

<file path=ppt/tags/tag50.xml><?xml version="1.0" encoding="utf-8"?>
<p:tagLst xmlns:a="http://schemas.openxmlformats.org/drawingml/2006/main" xmlns:r="http://schemas.openxmlformats.org/officeDocument/2006/relationships" xmlns:p="http://schemas.openxmlformats.org/presentationml/2006/main">
  <p:tag name="SYNOPSYS-SHAPE" val="Y"/>
</p:tagLst>
</file>

<file path=ppt/tags/tag51.xml><?xml version="1.0" encoding="utf-8"?>
<p:tagLst xmlns:a="http://schemas.openxmlformats.org/drawingml/2006/main" xmlns:r="http://schemas.openxmlformats.org/officeDocument/2006/relationships" xmlns:p="http://schemas.openxmlformats.org/presentationml/2006/main">
  <p:tag name="SYNOPSYS-SHAPE" val="Y"/>
</p:tagLst>
</file>

<file path=ppt/tags/tag52.xml><?xml version="1.0" encoding="utf-8"?>
<p:tagLst xmlns:a="http://schemas.openxmlformats.org/drawingml/2006/main" xmlns:r="http://schemas.openxmlformats.org/officeDocument/2006/relationships" xmlns:p="http://schemas.openxmlformats.org/presentationml/2006/main">
  <p:tag name="SYNOPSYS-SHAPE" val="Y"/>
</p:tagLst>
</file>

<file path=ppt/tags/tag53.xml><?xml version="1.0" encoding="utf-8"?>
<p:tagLst xmlns:a="http://schemas.openxmlformats.org/drawingml/2006/main" xmlns:r="http://schemas.openxmlformats.org/officeDocument/2006/relationships" xmlns:p="http://schemas.openxmlformats.org/presentationml/2006/main">
  <p:tag name="SYNOPSYS-SHAPE" val="Y"/>
</p:tagLst>
</file>

<file path=ppt/tags/tag54.xml><?xml version="1.0" encoding="utf-8"?>
<p:tagLst xmlns:a="http://schemas.openxmlformats.org/drawingml/2006/main" xmlns:r="http://schemas.openxmlformats.org/officeDocument/2006/relationships" xmlns:p="http://schemas.openxmlformats.org/presentationml/2006/main">
  <p:tag name="SYNOPSYS-SHAPE" val="Y"/>
</p:tagLst>
</file>

<file path=ppt/tags/tag55.xml><?xml version="1.0" encoding="utf-8"?>
<p:tagLst xmlns:a="http://schemas.openxmlformats.org/drawingml/2006/main" xmlns:r="http://schemas.openxmlformats.org/officeDocument/2006/relationships" xmlns:p="http://schemas.openxmlformats.org/presentationml/2006/main">
  <p:tag name="SYNOPSYS-SHAPE" val="Y"/>
</p:tagLst>
</file>

<file path=ppt/tags/tag56.xml><?xml version="1.0" encoding="utf-8"?>
<p:tagLst xmlns:a="http://schemas.openxmlformats.org/drawingml/2006/main" xmlns:r="http://schemas.openxmlformats.org/officeDocument/2006/relationships" xmlns:p="http://schemas.openxmlformats.org/presentationml/2006/main">
  <p:tag name="SYNOPSYS-SHAPE" val="Y"/>
</p:tagLst>
</file>

<file path=ppt/tags/tag57.xml><?xml version="1.0" encoding="utf-8"?>
<p:tagLst xmlns:a="http://schemas.openxmlformats.org/drawingml/2006/main" xmlns:r="http://schemas.openxmlformats.org/officeDocument/2006/relationships" xmlns:p="http://schemas.openxmlformats.org/presentationml/2006/main">
  <p:tag name="SYNOPSYS-SHAPE" val="Y"/>
</p:tagLst>
</file>

<file path=ppt/tags/tag58.xml><?xml version="1.0" encoding="utf-8"?>
<p:tagLst xmlns:a="http://schemas.openxmlformats.org/drawingml/2006/main" xmlns:r="http://schemas.openxmlformats.org/officeDocument/2006/relationships" xmlns:p="http://schemas.openxmlformats.org/presentationml/2006/main">
  <p:tag name="SYNOPSYS-SHAPE" val="Y"/>
</p:tagLst>
</file>

<file path=ppt/tags/tag59.xml><?xml version="1.0" encoding="utf-8"?>
<p:tagLst xmlns:a="http://schemas.openxmlformats.org/drawingml/2006/main" xmlns:r="http://schemas.openxmlformats.org/officeDocument/2006/relationships" xmlns:p="http://schemas.openxmlformats.org/presentationml/2006/main">
  <p:tag name="SYNOPSYS-SHAPE" val="Y"/>
</p:tagLst>
</file>

<file path=ppt/tags/tag6.xml><?xml version="1.0" encoding="utf-8"?>
<p:tagLst xmlns:a="http://schemas.openxmlformats.org/drawingml/2006/main" xmlns:r="http://schemas.openxmlformats.org/officeDocument/2006/relationships" xmlns:p="http://schemas.openxmlformats.org/presentationml/2006/main">
  <p:tag name="SYNOPSYS-TEMPLATE-001" val="12/13/2015 5:23:58 PM"/>
  <p:tag name="SYNOPSYS-SHAPE" val="Y"/>
</p:tagLst>
</file>

<file path=ppt/tags/tag60.xml><?xml version="1.0" encoding="utf-8"?>
<p:tagLst xmlns:a="http://schemas.openxmlformats.org/drawingml/2006/main" xmlns:r="http://schemas.openxmlformats.org/officeDocument/2006/relationships" xmlns:p="http://schemas.openxmlformats.org/presentationml/2006/main">
  <p:tag name="SYNOPSYS-SHAPE" val="Y"/>
</p:tagLst>
</file>

<file path=ppt/tags/tag61.xml><?xml version="1.0" encoding="utf-8"?>
<p:tagLst xmlns:a="http://schemas.openxmlformats.org/drawingml/2006/main" xmlns:r="http://schemas.openxmlformats.org/officeDocument/2006/relationships" xmlns:p="http://schemas.openxmlformats.org/presentationml/2006/main">
  <p:tag name="SYNOPSYS-SHAPE" val="Y"/>
</p:tagLst>
</file>

<file path=ppt/tags/tag62.xml><?xml version="1.0" encoding="utf-8"?>
<p:tagLst xmlns:a="http://schemas.openxmlformats.org/drawingml/2006/main" xmlns:r="http://schemas.openxmlformats.org/officeDocument/2006/relationships" xmlns:p="http://schemas.openxmlformats.org/presentationml/2006/main">
  <p:tag name="SYNOPSYS-SHAPE" val="Y"/>
</p:tagLst>
</file>

<file path=ppt/tags/tag63.xml><?xml version="1.0" encoding="utf-8"?>
<p:tagLst xmlns:a="http://schemas.openxmlformats.org/drawingml/2006/main" xmlns:r="http://schemas.openxmlformats.org/officeDocument/2006/relationships" xmlns:p="http://schemas.openxmlformats.org/presentationml/2006/main">
  <p:tag name="SYNOPSYS-SHAPE" val="Y"/>
</p:tagLst>
</file>

<file path=ppt/tags/tag64.xml><?xml version="1.0" encoding="utf-8"?>
<p:tagLst xmlns:a="http://schemas.openxmlformats.org/drawingml/2006/main" xmlns:r="http://schemas.openxmlformats.org/officeDocument/2006/relationships" xmlns:p="http://schemas.openxmlformats.org/presentationml/2006/main">
  <p:tag name="SYNOPSYS-SHAPE" val="Y"/>
</p:tagLst>
</file>

<file path=ppt/tags/tag65.xml><?xml version="1.0" encoding="utf-8"?>
<p:tagLst xmlns:a="http://schemas.openxmlformats.org/drawingml/2006/main" xmlns:r="http://schemas.openxmlformats.org/officeDocument/2006/relationships" xmlns:p="http://schemas.openxmlformats.org/presentationml/2006/main">
  <p:tag name="SYNOPSYS-SHAPE" val="Y"/>
</p:tagLst>
</file>

<file path=ppt/tags/tag66.xml><?xml version="1.0" encoding="utf-8"?>
<p:tagLst xmlns:a="http://schemas.openxmlformats.org/drawingml/2006/main" xmlns:r="http://schemas.openxmlformats.org/officeDocument/2006/relationships" xmlns:p="http://schemas.openxmlformats.org/presentationml/2006/main">
  <p:tag name="SYNOPSYS-SHAPE" val="Y"/>
</p:tagLst>
</file>

<file path=ppt/tags/tag67.xml><?xml version="1.0" encoding="utf-8"?>
<p:tagLst xmlns:a="http://schemas.openxmlformats.org/drawingml/2006/main" xmlns:r="http://schemas.openxmlformats.org/officeDocument/2006/relationships" xmlns:p="http://schemas.openxmlformats.org/presentationml/2006/main">
  <p:tag name="SYNOPSYS-SHAPE" val="Y"/>
</p:tagLst>
</file>

<file path=ppt/tags/tag68.xml><?xml version="1.0" encoding="utf-8"?>
<p:tagLst xmlns:a="http://schemas.openxmlformats.org/drawingml/2006/main" xmlns:r="http://schemas.openxmlformats.org/officeDocument/2006/relationships" xmlns:p="http://schemas.openxmlformats.org/presentationml/2006/main">
  <p:tag name="SYNOPSYS-SHAPE" val="Y"/>
</p:tagLst>
</file>

<file path=ppt/tags/tag69.xml><?xml version="1.0" encoding="utf-8"?>
<p:tagLst xmlns:a="http://schemas.openxmlformats.org/drawingml/2006/main" xmlns:r="http://schemas.openxmlformats.org/officeDocument/2006/relationships" xmlns:p="http://schemas.openxmlformats.org/presentationml/2006/main">
  <p:tag name="SYNOPSYS-SHAPE" val="Y"/>
</p:tagLst>
</file>

<file path=ppt/tags/tag7.xml><?xml version="1.0" encoding="utf-8"?>
<p:tagLst xmlns:a="http://schemas.openxmlformats.org/drawingml/2006/main" xmlns:r="http://schemas.openxmlformats.org/officeDocument/2006/relationships" xmlns:p="http://schemas.openxmlformats.org/presentationml/2006/main">
  <p:tag name="SYNOPSYS-TEMPLATE-001" val="12/19/2015 4:31:23 PM"/>
  <p:tag name="SYNOPSYS-SHAPE" val="Y"/>
</p:tagLst>
</file>

<file path=ppt/tags/tag70.xml><?xml version="1.0" encoding="utf-8"?>
<p:tagLst xmlns:a="http://schemas.openxmlformats.org/drawingml/2006/main" xmlns:r="http://schemas.openxmlformats.org/officeDocument/2006/relationships" xmlns:p="http://schemas.openxmlformats.org/presentationml/2006/main">
  <p:tag name="SYNOPSYS-SHAPE" val="Y"/>
</p:tagLst>
</file>

<file path=ppt/tags/tag71.xml><?xml version="1.0" encoding="utf-8"?>
<p:tagLst xmlns:a="http://schemas.openxmlformats.org/drawingml/2006/main" xmlns:r="http://schemas.openxmlformats.org/officeDocument/2006/relationships" xmlns:p="http://schemas.openxmlformats.org/presentationml/2006/main">
  <p:tag name="SYNOPSYS-SHAPE" val="Y"/>
</p:tagLst>
</file>

<file path=ppt/tags/tag72.xml><?xml version="1.0" encoding="utf-8"?>
<p:tagLst xmlns:a="http://schemas.openxmlformats.org/drawingml/2006/main" xmlns:r="http://schemas.openxmlformats.org/officeDocument/2006/relationships" xmlns:p="http://schemas.openxmlformats.org/presentationml/2006/main">
  <p:tag name="SYNOPSYS-SHAPE" val="Y"/>
</p:tagLst>
</file>

<file path=ppt/tags/tag73.xml><?xml version="1.0" encoding="utf-8"?>
<p:tagLst xmlns:a="http://schemas.openxmlformats.org/drawingml/2006/main" xmlns:r="http://schemas.openxmlformats.org/officeDocument/2006/relationships" xmlns:p="http://schemas.openxmlformats.org/presentationml/2006/main">
  <p:tag name="SYNOPSYS-SHAPE" val="Y"/>
</p:tagLst>
</file>

<file path=ppt/tags/tag74.xml><?xml version="1.0" encoding="utf-8"?>
<p:tagLst xmlns:a="http://schemas.openxmlformats.org/drawingml/2006/main" xmlns:r="http://schemas.openxmlformats.org/officeDocument/2006/relationships" xmlns:p="http://schemas.openxmlformats.org/presentationml/2006/main">
  <p:tag name="SYNOPSYS-SHAPE" val="Y"/>
</p:tagLst>
</file>

<file path=ppt/tags/tag75.xml><?xml version="1.0" encoding="utf-8"?>
<p:tagLst xmlns:a="http://schemas.openxmlformats.org/drawingml/2006/main" xmlns:r="http://schemas.openxmlformats.org/officeDocument/2006/relationships" xmlns:p="http://schemas.openxmlformats.org/presentationml/2006/main">
  <p:tag name="SYNOPSYS-SHAPE" val="Y"/>
</p:tagLst>
</file>

<file path=ppt/tags/tag76.xml><?xml version="1.0" encoding="utf-8"?>
<p:tagLst xmlns:a="http://schemas.openxmlformats.org/drawingml/2006/main" xmlns:r="http://schemas.openxmlformats.org/officeDocument/2006/relationships" xmlns:p="http://schemas.openxmlformats.org/presentationml/2006/main">
  <p:tag name="SYNOPSYS-SHAPE" val="Y"/>
</p:tagLst>
</file>

<file path=ppt/tags/tag77.xml><?xml version="1.0" encoding="utf-8"?>
<p:tagLst xmlns:a="http://schemas.openxmlformats.org/drawingml/2006/main" xmlns:r="http://schemas.openxmlformats.org/officeDocument/2006/relationships" xmlns:p="http://schemas.openxmlformats.org/presentationml/2006/main">
  <p:tag name="SYNOPSYS-SHAPE" val="Y"/>
</p:tagLst>
</file>

<file path=ppt/tags/tag78.xml><?xml version="1.0" encoding="utf-8"?>
<p:tagLst xmlns:a="http://schemas.openxmlformats.org/drawingml/2006/main" xmlns:r="http://schemas.openxmlformats.org/officeDocument/2006/relationships" xmlns:p="http://schemas.openxmlformats.org/presentationml/2006/main">
  <p:tag name="SYNOPSYS-SHAPE" val="Y"/>
</p:tagLst>
</file>

<file path=ppt/tags/tag8.xml><?xml version="1.0" encoding="utf-8"?>
<p:tagLst xmlns:a="http://schemas.openxmlformats.org/drawingml/2006/main" xmlns:r="http://schemas.openxmlformats.org/officeDocument/2006/relationships" xmlns:p="http://schemas.openxmlformats.org/presentationml/2006/main">
  <p:tag name="SYNOPSYS-TEMPLATE-001" val="12/24/2015 3:32:09 PM"/>
  <p:tag name="SYNOPSYS-SHAPE" val="Y"/>
</p:tagLst>
</file>

<file path=ppt/tags/tag9.xml><?xml version="1.0" encoding="utf-8"?>
<p:tagLst xmlns:a="http://schemas.openxmlformats.org/drawingml/2006/main" xmlns:r="http://schemas.openxmlformats.org/officeDocument/2006/relationships" xmlns:p="http://schemas.openxmlformats.org/presentationml/2006/main">
  <p:tag name="SYNOPSYS-TEMPLATE-001" val="1/6/2016 2:39:37 PM"/>
</p:tagLst>
</file>

<file path=ppt/theme/theme1.xml><?xml version="1.0" encoding="utf-8"?>
<a:theme xmlns:a="http://schemas.openxmlformats.org/drawingml/2006/main" name="Default Theme">
  <a:themeElements>
    <a:clrScheme name="Default Theme">
      <a:dk1>
        <a:sysClr val="windowText" lastClr="000000"/>
      </a:dk1>
      <a:lt1>
        <a:sysClr val="window" lastClr="FFFFFF"/>
      </a:lt1>
      <a:dk2>
        <a:srgbClr val="000000"/>
      </a:dk2>
      <a:lt2>
        <a:srgbClr val="FFFFFF"/>
      </a:lt2>
      <a:accent1>
        <a:srgbClr val="4F2683"/>
      </a:accent1>
      <a:accent2>
        <a:srgbClr val="F69008"/>
      </a:accent2>
      <a:accent3>
        <a:srgbClr val="46AA42"/>
      </a:accent3>
      <a:accent4>
        <a:srgbClr val="C41300"/>
      </a:accent4>
      <a:accent5>
        <a:srgbClr val="BCBCBC"/>
      </a:accent5>
      <a:accent6>
        <a:srgbClr val="0072AC"/>
      </a:accent6>
      <a:hlink>
        <a:srgbClr val="0000FF"/>
      </a:hlink>
      <a:folHlink>
        <a:srgbClr val="800080"/>
      </a:folHlink>
    </a:clrScheme>
    <a:fontScheme name="Default Theme">
      <a:maj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メイリオ"/>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fault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800" dirty="0"/>
        </a:defPPr>
      </a:lstStyle>
      <a:style>
        <a:lnRef idx="2">
          <a:schemeClr val="accent1">
            <a:shade val="50000"/>
          </a:schemeClr>
        </a:lnRef>
        <a:fillRef idx="1">
          <a:schemeClr val="accent1"/>
        </a:fillRef>
        <a:effectRef idx="0">
          <a:schemeClr val="accent1"/>
        </a:effectRef>
        <a:fontRef idx="minor">
          <a:schemeClr val="lt1"/>
        </a:fontRef>
      </a:style>
    </a:spDef>
    <a:lnDef>
      <a:spPr>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800" dirty="0"/>
        </a:defPPr>
      </a:lstStyle>
    </a:txDef>
  </a:objectDefaults>
  <a:extraClrSchemeLst/>
  <a:extLst>
    <a:ext uri="{05A4C25C-085E-4340-85A3-A5531E510DB2}">
      <thm15:themeFamily xmlns:thm15="http://schemas.microsoft.com/office/thememl/2012/main" name="Default Theme" id="{6D1F9C5A-2AEA-433E-9F31-B7D4577B66E9}" vid="{EBCC1F61-21FD-4864-9BE9-BDE6511C7A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212</TotalTime>
  <Words>2880</Words>
  <Application>Microsoft Office PowerPoint</Application>
  <PresentationFormat>Widescreen</PresentationFormat>
  <Paragraphs>557</Paragraphs>
  <Slides>35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等线</vt:lpstr>
      <vt:lpstr>黑体</vt:lpstr>
      <vt:lpstr>Arial</vt:lpstr>
      <vt:lpstr>Calibri</vt:lpstr>
      <vt:lpstr>Courier New</vt:lpstr>
      <vt:lpstr>Wingdings</vt:lpstr>
      <vt:lpstr>Default Theme</vt:lpstr>
      <vt:lpstr>ARC EM Starter Kit (v2.2) Introduction</vt:lpstr>
      <vt:lpstr>Agenda</vt:lpstr>
      <vt:lpstr>ARC EM Starter Kit</vt:lpstr>
      <vt:lpstr>Board Package</vt:lpstr>
      <vt:lpstr>Board Overview</vt:lpstr>
      <vt:lpstr>Agenda</vt:lpstr>
      <vt:lpstr>FPGA Design Overview</vt:lpstr>
      <vt:lpstr>EM Configurations</vt:lpstr>
      <vt:lpstr>Peripheral Controllers</vt:lpstr>
      <vt:lpstr>Peripheral-GPIO</vt:lpstr>
      <vt:lpstr>Peripheral-UART</vt:lpstr>
      <vt:lpstr>Peripheral-SPI Master </vt:lpstr>
      <vt:lpstr>Peripheral-SPI Slave </vt:lpstr>
      <vt:lpstr>Peripheral-I2C</vt:lpstr>
      <vt:lpstr>Pin Mux Controller</vt:lpstr>
      <vt:lpstr>System Clock</vt:lpstr>
      <vt:lpstr>Memory Map and Interrupts</vt:lpstr>
      <vt:lpstr>Agenda</vt:lpstr>
      <vt:lpstr>On Board Device</vt:lpstr>
      <vt:lpstr>Device and Peripheral</vt:lpstr>
      <vt:lpstr>Device and Peripheral (2)</vt:lpstr>
      <vt:lpstr>Pmod Connectors</vt:lpstr>
      <vt:lpstr>Pmod™ Compatible Extensions</vt:lpstr>
      <vt:lpstr>Pmod Device DIY</vt:lpstr>
      <vt:lpstr>Pmod Pin Configuration</vt:lpstr>
      <vt:lpstr>PmodAD2 Extension Module </vt:lpstr>
      <vt:lpstr>Agenda</vt:lpstr>
      <vt:lpstr>Simple Application</vt:lpstr>
      <vt:lpstr>Simple Application (2)</vt:lpstr>
      <vt:lpstr>Operating Modes</vt:lpstr>
      <vt:lpstr>Operating Modes</vt:lpstr>
      <vt:lpstr>Operating Modes-SPI Flash</vt:lpstr>
      <vt:lpstr>Agenda</vt:lpstr>
      <vt:lpstr>Getting Started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Cheng</dc:creator>
  <cp:lastModifiedBy>Mark Cheng</cp:lastModifiedBy>
  <cp:revision>34</cp:revision>
  <dcterms:created xsi:type="dcterms:W3CDTF">2019-04-25T03:58:27Z</dcterms:created>
  <dcterms:modified xsi:type="dcterms:W3CDTF">2019-04-25T09:01:28Z</dcterms:modified>
</cp:coreProperties>
</file>