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40"/>
  </p:notesMasterIdLst>
  <p:sldIdLst>
    <p:sldId id="378" r:id="rId5"/>
    <p:sldId id="444" r:id="rId6"/>
    <p:sldId id="445" r:id="rId7"/>
    <p:sldId id="381" r:id="rId8"/>
    <p:sldId id="440" r:id="rId9"/>
    <p:sldId id="446" r:id="rId10"/>
    <p:sldId id="386" r:id="rId11"/>
    <p:sldId id="417" r:id="rId12"/>
    <p:sldId id="416" r:id="rId13"/>
    <p:sldId id="431" r:id="rId14"/>
    <p:sldId id="432" r:id="rId15"/>
    <p:sldId id="433" r:id="rId16"/>
    <p:sldId id="447" r:id="rId17"/>
    <p:sldId id="415" r:id="rId18"/>
    <p:sldId id="418" r:id="rId19"/>
    <p:sldId id="419" r:id="rId20"/>
    <p:sldId id="420" r:id="rId21"/>
    <p:sldId id="422" r:id="rId22"/>
    <p:sldId id="424" r:id="rId23"/>
    <p:sldId id="425" r:id="rId24"/>
    <p:sldId id="426" r:id="rId25"/>
    <p:sldId id="427" r:id="rId26"/>
    <p:sldId id="430" r:id="rId27"/>
    <p:sldId id="429" r:id="rId28"/>
    <p:sldId id="428" r:id="rId29"/>
    <p:sldId id="448" r:id="rId30"/>
    <p:sldId id="434" r:id="rId31"/>
    <p:sldId id="435" r:id="rId32"/>
    <p:sldId id="405" r:id="rId33"/>
    <p:sldId id="406" r:id="rId34"/>
    <p:sldId id="449" r:id="rId35"/>
    <p:sldId id="442" r:id="rId36"/>
    <p:sldId id="443" r:id="rId37"/>
    <p:sldId id="441" r:id="rId38"/>
    <p:sldId id="451" r:id="rId39"/>
  </p:sldIdLst>
  <p:sldSz cx="12192000" cy="6858000"/>
  <p:notesSz cx="6858000" cy="9144000"/>
  <p:custDataLst>
    <p:tags r:id="rId4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ncent Haighton" initials="VH" lastIdx="1" clrIdx="0">
    <p:extLst>
      <p:ext uri="{19B8F6BF-5375-455C-9EA6-DF929625EA0E}">
        <p15:presenceInfo xmlns:p15="http://schemas.microsoft.com/office/powerpoint/2012/main" userId="S-1-5-21-32445488-941241147-642672607-34439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99FF"/>
    <a:srgbClr val="9966FF"/>
    <a:srgbClr val="993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9" autoAdjust="0"/>
    <p:restoredTop sz="95268" autoAdjust="0"/>
  </p:normalViewPr>
  <p:slideViewPr>
    <p:cSldViewPr snapToGrid="0">
      <p:cViewPr>
        <p:scale>
          <a:sx n="66" d="100"/>
          <a:sy n="66" d="100"/>
        </p:scale>
        <p:origin x="2160" y="1026"/>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550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31C35C-5596-4069-9EB9-D2CDA46DB8AE}" type="datetimeFigureOut">
              <a:rPr lang="en-US" smtClean="0"/>
              <a:t>4/25/2019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9E7CC9-DC20-432B-BDC0-C7F19644812C}" type="slidenum">
              <a:rPr lang="en-US" smtClean="0"/>
              <a:t>‹#›</a:t>
            </a:fld>
            <a:endParaRPr lang="en-US"/>
          </a:p>
        </p:txBody>
      </p:sp>
    </p:spTree>
    <p:extLst>
      <p:ext uri="{BB962C8B-B14F-4D97-AF65-F5344CB8AC3E}">
        <p14:creationId xmlns:p14="http://schemas.microsoft.com/office/powerpoint/2010/main" val="198341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9E7CC9-DC20-432B-BDC0-C7F19644812C}" type="slidenum">
              <a:rPr lang="en-US" smtClean="0"/>
              <a:t>4</a:t>
            </a:fld>
            <a:endParaRPr lang="en-US"/>
          </a:p>
        </p:txBody>
      </p:sp>
    </p:spTree>
    <p:extLst>
      <p:ext uri="{BB962C8B-B14F-4D97-AF65-F5344CB8AC3E}">
        <p14:creationId xmlns:p14="http://schemas.microsoft.com/office/powerpoint/2010/main" val="25275446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9E7CC9-DC20-432B-BDC0-C7F19644812C}" type="slidenum">
              <a:rPr lang="en-US" smtClean="0"/>
              <a:t>14</a:t>
            </a:fld>
            <a:endParaRPr lang="en-US"/>
          </a:p>
        </p:txBody>
      </p:sp>
    </p:spTree>
    <p:extLst>
      <p:ext uri="{BB962C8B-B14F-4D97-AF65-F5344CB8AC3E}">
        <p14:creationId xmlns:p14="http://schemas.microsoft.com/office/powerpoint/2010/main" val="2060082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9E7CC9-DC20-432B-BDC0-C7F19644812C}" type="slidenum">
              <a:rPr lang="en-US" smtClean="0"/>
              <a:t>16</a:t>
            </a:fld>
            <a:endParaRPr lang="en-US"/>
          </a:p>
        </p:txBody>
      </p:sp>
    </p:spTree>
    <p:extLst>
      <p:ext uri="{BB962C8B-B14F-4D97-AF65-F5344CB8AC3E}">
        <p14:creationId xmlns:p14="http://schemas.microsoft.com/office/powerpoint/2010/main" val="17900135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9E7CC9-DC20-432B-BDC0-C7F19644812C}" type="slidenum">
              <a:rPr lang="en-US" smtClean="0"/>
              <a:t>20</a:t>
            </a:fld>
            <a:endParaRPr lang="en-US"/>
          </a:p>
        </p:txBody>
      </p:sp>
    </p:spTree>
    <p:extLst>
      <p:ext uri="{BB962C8B-B14F-4D97-AF65-F5344CB8AC3E}">
        <p14:creationId xmlns:p14="http://schemas.microsoft.com/office/powerpoint/2010/main" val="277438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9E7CC9-DC20-432B-BDC0-C7F19644812C}" type="slidenum">
              <a:rPr lang="en-US" smtClean="0"/>
              <a:t>27</a:t>
            </a:fld>
            <a:endParaRPr lang="en-US"/>
          </a:p>
        </p:txBody>
      </p:sp>
    </p:spTree>
    <p:extLst>
      <p:ext uri="{BB962C8B-B14F-4D97-AF65-F5344CB8AC3E}">
        <p14:creationId xmlns:p14="http://schemas.microsoft.com/office/powerpoint/2010/main" val="2442796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9E7CC9-DC20-432B-BDC0-C7F19644812C}" type="slidenum">
              <a:rPr lang="en-US" smtClean="0"/>
              <a:t>34</a:t>
            </a:fld>
            <a:endParaRPr lang="en-US"/>
          </a:p>
        </p:txBody>
      </p:sp>
    </p:spTree>
    <p:extLst>
      <p:ext uri="{BB962C8B-B14F-4D97-AF65-F5344CB8AC3E}">
        <p14:creationId xmlns:p14="http://schemas.microsoft.com/office/powerpoint/2010/main" val="42399827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3.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2.jpg"/><Relationship Id="rId5" Type="http://schemas.openxmlformats.org/officeDocument/2006/relationships/slideMaster" Target="../slideMasters/slideMaster1.xml"/><Relationship Id="rId4" Type="http://schemas.openxmlformats.org/officeDocument/2006/relationships/tags" Target="../tags/tag14.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40.xml"/><Relationship Id="rId7" Type="http://schemas.openxmlformats.org/officeDocument/2006/relationships/slideMaster" Target="../slideMasters/slideMaster1.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5" Type="http://schemas.openxmlformats.org/officeDocument/2006/relationships/slideMaster" Target="../slideMasters/slideMaster1.xml"/><Relationship Id="rId4" Type="http://schemas.openxmlformats.org/officeDocument/2006/relationships/tags" Target="../tags/tag47.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1.xml"/><Relationship Id="rId5" Type="http://schemas.openxmlformats.org/officeDocument/2006/relationships/tags" Target="../tags/tag52.xml"/><Relationship Id="rId4" Type="http://schemas.openxmlformats.org/officeDocument/2006/relationships/tags" Target="../tags/tag51.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1.xml"/><Relationship Id="rId4" Type="http://schemas.openxmlformats.org/officeDocument/2006/relationships/tags" Target="../tags/tag56.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Master" Target="../slideMasters/slideMaster1.xml"/><Relationship Id="rId5" Type="http://schemas.openxmlformats.org/officeDocument/2006/relationships/tags" Target="../tags/tag61.xml"/><Relationship Id="rId4" Type="http://schemas.openxmlformats.org/officeDocument/2006/relationships/tags" Target="../tags/tag60.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slideMaster" Target="../slideMasters/slideMaster1.xml"/><Relationship Id="rId5" Type="http://schemas.openxmlformats.org/officeDocument/2006/relationships/tags" Target="../tags/tag66.xml"/><Relationship Id="rId4" Type="http://schemas.openxmlformats.org/officeDocument/2006/relationships/tags" Target="../tags/tag65.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Master" Target="../slideMasters/slideMaster1.xml"/><Relationship Id="rId5" Type="http://schemas.openxmlformats.org/officeDocument/2006/relationships/tags" Target="../tags/tag71.xml"/><Relationship Id="rId4" Type="http://schemas.openxmlformats.org/officeDocument/2006/relationships/tags" Target="../tags/tag70.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75.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6.xml"/><Relationship Id="rId1"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7.xml"/><Relationship Id="rId1" Type="http://schemas.openxmlformats.org/officeDocument/2006/relationships/tags" Target="../tags/tag76.xml"/></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9.xml"/><Relationship Id="rId1"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tags" Target="../tags/tag19.xml"/><Relationship Id="rId7" Type="http://schemas.openxmlformats.org/officeDocument/2006/relationships/slideMaster" Target="../slideMasters/slideMaster1.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9"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3.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image" Target="../media/image4.jpeg"/><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5" Type="http://schemas.openxmlformats.org/officeDocument/2006/relationships/image" Target="../media/image5.jpeg"/><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5" Type="http://schemas.openxmlformats.org/officeDocument/2006/relationships/slideMaster" Target="../slideMasters/slideMaster1.xml"/><Relationship Id="rId4" Type="http://schemas.openxmlformats.org/officeDocument/2006/relationships/tags" Target="../tags/tag36.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9459FA-0BBD-4C23-967C-7DDC65B7AD38}"/>
              </a:ext>
            </a:extLst>
          </p:cNvPr>
          <p:cNvPicPr>
            <a:picLocks noChangeAspect="1"/>
          </p:cNvPicPr>
          <p:nvPr>
            <p:custDataLst>
              <p:tags r:id="rId1"/>
            </p:custDataLst>
          </p:nvPr>
        </p:nvPicPr>
        <p:blipFill>
          <a:blip r:embed="rId6"/>
          <a:stretch>
            <a:fillRect/>
          </a:stretch>
        </p:blipFill>
        <p:spPr>
          <a:xfrm>
            <a:off x="0" y="0"/>
            <a:ext cx="12192000" cy="6858000"/>
          </a:xfrm>
          <a:prstGeom prst="rect">
            <a:avLst/>
          </a:prstGeom>
        </p:spPr>
      </p:pic>
      <p:pic>
        <p:nvPicPr>
          <p:cNvPr id="8" name="Picture 7"/>
          <p:cNvPicPr>
            <a:picLocks noChangeAspect="1"/>
          </p:cNvPicPr>
          <p:nvPr>
            <p:custDataLst>
              <p:tags r:id="rId2"/>
            </p:custDataLst>
          </p:nvPr>
        </p:nvPicPr>
        <p:blipFill>
          <a:blip r:embed="rId7" cstate="print">
            <a:extLst>
              <a:ext uri="{28A0092B-C50C-407E-A947-70E740481C1C}">
                <a14:useLocalDpi xmlns:a14="http://schemas.microsoft.com/office/drawing/2010/main" val="0"/>
              </a:ext>
            </a:extLst>
          </a:blip>
          <a:stretch>
            <a:fillRect/>
          </a:stretch>
        </p:blipFill>
        <p:spPr>
          <a:xfrm>
            <a:off x="10233358" y="485435"/>
            <a:ext cx="1653211" cy="529027"/>
          </a:xfrm>
          <a:prstGeom prst="rect">
            <a:avLst/>
          </a:prstGeom>
        </p:spPr>
      </p:pic>
      <p:sp>
        <p:nvSpPr>
          <p:cNvPr id="2" name="Title 1"/>
          <p:cNvSpPr>
            <a:spLocks noGrp="1"/>
          </p:cNvSpPr>
          <p:nvPr>
            <p:ph type="ctrTitle" hasCustomPrompt="1"/>
            <p:custDataLst>
              <p:tags r:id="rId3"/>
            </p:custDataLst>
          </p:nvPr>
        </p:nvSpPr>
        <p:spPr>
          <a:xfrm>
            <a:off x="609600" y="1895641"/>
            <a:ext cx="10972800" cy="1177506"/>
          </a:xfrm>
        </p:spPr>
        <p:txBody>
          <a:bodyPr anchor="b">
            <a:normAutofit/>
          </a:bodyPr>
          <a:lstStyle>
            <a:lvl1pPr algn="l">
              <a:defRPr sz="3600" baseline="0"/>
            </a:lvl1pPr>
          </a:lstStyle>
          <a:p>
            <a:r>
              <a:rPr lang="en-US" dirty="0"/>
              <a:t>Click to Add a Title</a:t>
            </a:r>
          </a:p>
        </p:txBody>
      </p:sp>
      <p:sp>
        <p:nvSpPr>
          <p:cNvPr id="3" name="Subtitle 2"/>
          <p:cNvSpPr>
            <a:spLocks noGrp="1"/>
          </p:cNvSpPr>
          <p:nvPr>
            <p:ph type="subTitle" idx="1" hasCustomPrompt="1"/>
            <p:custDataLst>
              <p:tags r:id="rId4"/>
            </p:custDataLst>
          </p:nvPr>
        </p:nvSpPr>
        <p:spPr>
          <a:xfrm>
            <a:off x="609600" y="3094852"/>
            <a:ext cx="10963923" cy="917516"/>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a Subtitle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Box 1"/>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3945">
          <p15:clr>
            <a:srgbClr val="5ACBF0"/>
          </p15:clr>
        </p15:guide>
        <p15:guide id="4" orient="horz" pos="372">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Four Content Subtitle">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a:t>Click to edit Master title style</a:t>
            </a:r>
            <a:endParaRPr lang="en-US" dirty="0"/>
          </a:p>
        </p:txBody>
      </p:sp>
      <p:sp>
        <p:nvSpPr>
          <p:cNvPr id="5" name="Content Placeholder 4"/>
          <p:cNvSpPr>
            <a:spLocks noGrp="1"/>
          </p:cNvSpPr>
          <p:nvPr>
            <p:ph sz="quarter" idx="11" hasCustomPrompt="1"/>
            <p:custDataLst>
              <p:tags r:id="rId2"/>
            </p:custDataLst>
          </p:nvPr>
        </p:nvSpPr>
        <p:spPr>
          <a:xfrm>
            <a:off x="609600" y="1414730"/>
            <a:ext cx="5376672" cy="2377440"/>
          </a:xfrm>
        </p:spPr>
        <p:txBody>
          <a:bodyPr/>
          <a:lstStyle>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p:cNvSpPr>
            <a:spLocks noGrp="1"/>
          </p:cNvSpPr>
          <p:nvPr>
            <p:ph sz="quarter" idx="12" hasCustomPrompt="1"/>
            <p:custDataLst>
              <p:tags r:id="rId3"/>
            </p:custDataLst>
          </p:nvPr>
        </p:nvSpPr>
        <p:spPr>
          <a:xfrm>
            <a:off x="6197600" y="1414730"/>
            <a:ext cx="5376672" cy="2377440"/>
          </a:xfrm>
        </p:spPr>
        <p:txBody>
          <a:bodyPr/>
          <a:lstStyle>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3" hasCustomPrompt="1"/>
            <p:custDataLst>
              <p:tags r:id="rId4"/>
            </p:custDataLst>
          </p:nvPr>
        </p:nvSpPr>
        <p:spPr>
          <a:xfrm>
            <a:off x="609600" y="3965268"/>
            <a:ext cx="5376672" cy="2377440"/>
          </a:xfrm>
        </p:spPr>
        <p:txBody>
          <a:bodyPr/>
          <a:lstStyle>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0"/>
          <p:cNvSpPr>
            <a:spLocks noGrp="1"/>
          </p:cNvSpPr>
          <p:nvPr>
            <p:ph sz="quarter" idx="14" hasCustomPrompt="1"/>
            <p:custDataLst>
              <p:tags r:id="rId5"/>
            </p:custDataLst>
          </p:nvPr>
        </p:nvSpPr>
        <p:spPr>
          <a:xfrm>
            <a:off x="6197600" y="3965268"/>
            <a:ext cx="5376672" cy="2377440"/>
          </a:xfrm>
        </p:spPr>
        <p:txBody>
          <a:bodyPr/>
          <a:lstStyle>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6"/>
          <p:cNvSpPr>
            <a:spLocks noGrp="1"/>
          </p:cNvSpPr>
          <p:nvPr>
            <p:ph type="body" sz="quarter" idx="15" hasCustomPrompt="1"/>
            <p:custDataLst>
              <p:tags r:id="rId6"/>
            </p:custDataLst>
          </p:nvPr>
        </p:nvSpPr>
        <p:spPr>
          <a:xfrm>
            <a:off x="609600" y="838200"/>
            <a:ext cx="11582400" cy="457200"/>
          </a:xfrm>
        </p:spPr>
        <p:txBody>
          <a:bodyPr/>
          <a:lstStyle>
            <a:lvl1pPr marL="0" indent="0">
              <a:buNone/>
              <a:defRPr sz="2000" i="1"/>
            </a:lvl1pPr>
          </a:lstStyle>
          <a:p>
            <a:pPr lvl="0"/>
            <a:r>
              <a:rPr lang="en-US" dirty="0"/>
              <a:t>Click to Add a Subtitle</a:t>
            </a:r>
          </a:p>
        </p:txBody>
      </p:sp>
      <p:sp>
        <p:nvSpPr>
          <p:cNvPr id="8" name="TextBox 7"/>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4003">
          <p15:clr>
            <a:srgbClr val="5ACBF0"/>
          </p15:clr>
        </p15:guide>
        <p15:guide id="5" orient="horz" pos="52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ontent Gray Bar">
    <p:spTree>
      <p:nvGrpSpPr>
        <p:cNvPr id="1" name=""/>
        <p:cNvGrpSpPr/>
        <p:nvPr/>
      </p:nvGrpSpPr>
      <p:grpSpPr>
        <a:xfrm>
          <a:off x="0" y="0"/>
          <a:ext cx="0" cy="0"/>
          <a:chOff x="0" y="0"/>
          <a:chExt cx="0" cy="0"/>
        </a:xfrm>
      </p:grpSpPr>
      <p:sp>
        <p:nvSpPr>
          <p:cNvPr id="3" name="Rectangle 2"/>
          <p:cNvSpPr/>
          <p:nvPr>
            <p:custDataLst>
              <p:tags r:id="rId1"/>
            </p:custDataLst>
          </p:nvPr>
        </p:nvSpPr>
        <p:spPr bwMode="ltGray">
          <a:xfrm>
            <a:off x="795866" y="609587"/>
            <a:ext cx="12192000" cy="5093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1"/>
          <p:cNvSpPr>
            <a:spLocks noGrp="1"/>
          </p:cNvSpPr>
          <p:nvPr>
            <p:ph type="title" hasCustomPrompt="1"/>
            <p:custDataLst>
              <p:tags r:id="rId2"/>
            </p:custDataLst>
          </p:nvPr>
        </p:nvSpPr>
        <p:spPr>
          <a:xfrm>
            <a:off x="609600" y="68332"/>
            <a:ext cx="11582400" cy="1143000"/>
          </a:xfrm>
        </p:spPr>
        <p:txBody>
          <a:bodyPr/>
          <a:lstStyle>
            <a:lvl1pPr>
              <a:defRPr/>
            </a:lvl1pPr>
          </a:lstStyle>
          <a:p>
            <a:r>
              <a:rPr lang="en-US" dirty="0"/>
              <a:t>Click to Add a Title</a:t>
            </a:r>
          </a:p>
        </p:txBody>
      </p:sp>
      <p:sp>
        <p:nvSpPr>
          <p:cNvPr id="5" name="Content Placeholder 8"/>
          <p:cNvSpPr>
            <a:spLocks noGrp="1"/>
          </p:cNvSpPr>
          <p:nvPr>
            <p:ph sz="quarter" idx="10" hasCustomPrompt="1"/>
            <p:custDataLst>
              <p:tags r:id="rId3"/>
            </p:custDataLst>
          </p:nvPr>
        </p:nvSpPr>
        <p:spPr>
          <a:xfrm>
            <a:off x="609600" y="1417319"/>
            <a:ext cx="10972800" cy="4846320"/>
          </a:xfrm>
        </p:spPr>
        <p:txBody>
          <a:bodyPr vert="horz" lIns="91440" tIns="45720" rIns="91440" bIns="45720" rtlCol="0">
            <a:noAutofit/>
          </a:bodyPr>
          <a:lstStyle>
            <a:lvl1pPr>
              <a:defRPr/>
            </a:lvl1pPr>
            <a:lvl2pPr>
              <a:defRPr/>
            </a:lvl2pPr>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6"/>
          <p:cNvSpPr>
            <a:spLocks noGrp="1"/>
          </p:cNvSpPr>
          <p:nvPr>
            <p:ph type="body" sz="quarter" idx="11" hasCustomPrompt="1"/>
            <p:custDataLst>
              <p:tags r:id="rId4"/>
            </p:custDataLst>
          </p:nvPr>
        </p:nvSpPr>
        <p:spPr>
          <a:xfrm>
            <a:off x="609600" y="838200"/>
            <a:ext cx="11582400" cy="457200"/>
          </a:xfrm>
        </p:spPr>
        <p:txBody>
          <a:bodyPr/>
          <a:lstStyle>
            <a:lvl1pPr marL="0" indent="0">
              <a:buNone/>
              <a:defRPr sz="2000" i="1"/>
            </a:lvl1pPr>
          </a:lstStyle>
          <a:p>
            <a:pPr lvl="0"/>
            <a:r>
              <a:rPr lang="en-US" dirty="0"/>
              <a:t>Click to Add a Subtitle</a:t>
            </a:r>
          </a:p>
        </p:txBody>
      </p:sp>
      <p:sp>
        <p:nvSpPr>
          <p:cNvPr id="7" name="TextBox 6"/>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3945">
          <p15:clr>
            <a:srgbClr val="5ACBF0"/>
          </p15:clr>
        </p15:guide>
        <p15:guide id="5" orient="horz" pos="52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lumn Gray">
    <p:bg>
      <p:bgRef idx="1001">
        <a:schemeClr val="bg1"/>
      </p:bgRef>
    </p:bg>
    <p:spTree>
      <p:nvGrpSpPr>
        <p:cNvPr id="1" name=""/>
        <p:cNvGrpSpPr/>
        <p:nvPr/>
      </p:nvGrpSpPr>
      <p:grpSpPr>
        <a:xfrm>
          <a:off x="0" y="0"/>
          <a:ext cx="0" cy="0"/>
          <a:chOff x="0" y="0"/>
          <a:chExt cx="0" cy="0"/>
        </a:xfrm>
      </p:grpSpPr>
      <p:sp>
        <p:nvSpPr>
          <p:cNvPr id="7" name="Rectangle 6"/>
          <p:cNvSpPr/>
          <p:nvPr>
            <p:custDataLst>
              <p:tags r:id="rId1"/>
            </p:custDataLst>
          </p:nvPr>
        </p:nvSpPr>
        <p:spPr bwMode="ltGray">
          <a:xfrm>
            <a:off x="0" y="1311214"/>
            <a:ext cx="12192000" cy="5093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hasCustomPrompt="1"/>
            <p:custDataLst>
              <p:tags r:id="rId2"/>
            </p:custDataLst>
          </p:nvPr>
        </p:nvSpPr>
        <p:spPr/>
        <p:txBody>
          <a:bodyPr/>
          <a:lstStyle/>
          <a:p>
            <a:r>
              <a:rPr lang="en-US" dirty="0"/>
              <a:t>Click to Add a Title</a:t>
            </a:r>
          </a:p>
        </p:txBody>
      </p:sp>
      <p:sp>
        <p:nvSpPr>
          <p:cNvPr id="3" name="Content Placeholder 2"/>
          <p:cNvSpPr>
            <a:spLocks noGrp="1"/>
          </p:cNvSpPr>
          <p:nvPr>
            <p:ph sz="half" idx="1" hasCustomPrompt="1"/>
            <p:custDataLst>
              <p:tags r:id="rId3"/>
            </p:custDataLst>
          </p:nvPr>
        </p:nvSpPr>
        <p:spPr>
          <a:xfrm>
            <a:off x="609600" y="1417320"/>
            <a:ext cx="5384800" cy="4846320"/>
          </a:xfrm>
        </p:spPr>
        <p:txBody>
          <a:bodyPr vert="horz" lIns="91440" tIns="45720" rIns="91440" bIns="45720" rtlCol="0">
            <a:noAutofit/>
          </a:bodyPr>
          <a:lstStyle>
            <a:lvl1pPr>
              <a:defRPr/>
            </a:lvl1pPr>
            <a:lvl2pPr>
              <a:defRPr/>
            </a:lvl2pPr>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custDataLst>
              <p:tags r:id="rId4"/>
            </p:custDataLst>
          </p:nvPr>
        </p:nvSpPr>
        <p:spPr>
          <a:xfrm>
            <a:off x="6197600" y="1417320"/>
            <a:ext cx="5384800" cy="4846320"/>
          </a:xfrm>
        </p:spPr>
        <p:txBody>
          <a:bodyPr vert="horz" lIns="91440" tIns="45720" rIns="91440" bIns="45720" rtlCol="0">
            <a:noAutofit/>
          </a:bodyPr>
          <a:lstStyle>
            <a:lvl1pPr>
              <a:defRPr/>
            </a:lvl1pPr>
            <a:lvl2pPr>
              <a:defRPr/>
            </a:lvl2pPr>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2" hasCustomPrompt="1"/>
            <p:custDataLst>
              <p:tags r:id="rId5"/>
            </p:custDataLst>
          </p:nvPr>
        </p:nvSpPr>
        <p:spPr>
          <a:xfrm>
            <a:off x="609600" y="838200"/>
            <a:ext cx="11582400" cy="457200"/>
          </a:xfrm>
        </p:spPr>
        <p:txBody>
          <a:bodyPr/>
          <a:lstStyle>
            <a:lvl1pPr marL="0" indent="0">
              <a:buNone/>
              <a:defRPr sz="2000" i="1"/>
            </a:lvl1pPr>
          </a:lstStyle>
          <a:p>
            <a:pPr lvl="0"/>
            <a:r>
              <a:rPr lang="en-US" dirty="0"/>
              <a:t>Click to Add a Subtitle</a:t>
            </a:r>
          </a:p>
        </p:txBody>
      </p:sp>
      <p:sp>
        <p:nvSpPr>
          <p:cNvPr id="8" name="TextBox 7"/>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overrideClrMapping bg1="lt1" tx1="dk1" bg2="lt2" tx2="dk2" accent1="accent1" accent2="accent2" accent3="accent3" accent4="accent4" accent5="accent5" accent6="accent6" hlink="hlink" folHlink="folHlink"/>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3945">
          <p15:clr>
            <a:srgbClr val="5ACBF0"/>
          </p15:clr>
        </p15:guide>
        <p15:guide id="5" orient="horz" pos="52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Half Gray">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p:txBody>
          <a:bodyPr/>
          <a:lstStyle/>
          <a:p>
            <a:r>
              <a:rPr lang="en-US" dirty="0"/>
              <a:t>Click to Add a Title</a:t>
            </a:r>
          </a:p>
        </p:txBody>
      </p:sp>
      <p:sp>
        <p:nvSpPr>
          <p:cNvPr id="4" name="Text Placeholder 6"/>
          <p:cNvSpPr>
            <a:spLocks noGrp="1"/>
          </p:cNvSpPr>
          <p:nvPr>
            <p:ph type="body" sz="quarter" idx="12" hasCustomPrompt="1"/>
            <p:custDataLst>
              <p:tags r:id="rId2"/>
            </p:custDataLst>
          </p:nvPr>
        </p:nvSpPr>
        <p:spPr>
          <a:xfrm>
            <a:off x="609600" y="838200"/>
            <a:ext cx="11582400" cy="457200"/>
          </a:xfrm>
        </p:spPr>
        <p:txBody>
          <a:bodyPr/>
          <a:lstStyle>
            <a:lvl1pPr marL="0" indent="0">
              <a:buNone/>
              <a:defRPr sz="2000" i="1"/>
            </a:lvl1pPr>
          </a:lstStyle>
          <a:p>
            <a:pPr lvl="0"/>
            <a:r>
              <a:rPr lang="en-US" dirty="0"/>
              <a:t>Click to Add a Subtitle</a:t>
            </a:r>
          </a:p>
        </p:txBody>
      </p:sp>
      <p:sp>
        <p:nvSpPr>
          <p:cNvPr id="7" name="Rectangle 6"/>
          <p:cNvSpPr/>
          <p:nvPr>
            <p:custDataLst>
              <p:tags r:id="rId3"/>
            </p:custDataLst>
          </p:nvPr>
        </p:nvSpPr>
        <p:spPr bwMode="ltGray">
          <a:xfrm>
            <a:off x="0" y="3959188"/>
            <a:ext cx="12192000" cy="24416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Content Placeholder 7"/>
          <p:cNvSpPr>
            <a:spLocks noGrp="1"/>
          </p:cNvSpPr>
          <p:nvPr>
            <p:ph sz="quarter" idx="13" hasCustomPrompt="1"/>
            <p:custDataLst>
              <p:tags r:id="rId4"/>
            </p:custDataLst>
          </p:nvPr>
        </p:nvSpPr>
        <p:spPr>
          <a:xfrm>
            <a:off x="609599" y="1417320"/>
            <a:ext cx="10972800" cy="4846320"/>
          </a:xfrm>
        </p:spPr>
        <p:txBody>
          <a:bodyPr vert="horz" lIns="91440" tIns="45720" rIns="91440" bIns="45720" rtlCol="0">
            <a:noAutofit/>
          </a:bodyPr>
          <a:lstStyle>
            <a:lvl1pPr>
              <a:defRPr/>
            </a:lvl1pPr>
            <a:lvl2pPr>
              <a:defRPr/>
            </a:lvl2pPr>
            <a:lvl3pPr>
              <a:defRPr/>
            </a:lvl3pPr>
          </a:lstStyle>
          <a:p>
            <a:pPr lvl="0"/>
            <a:r>
              <a:rPr lang="en-US" dirty="0"/>
              <a:t>Click to add text or choose an icon below to insert other content</a:t>
            </a:r>
          </a:p>
          <a:p>
            <a:pPr lvl="1"/>
            <a:r>
              <a:rPr lang="en-US" dirty="0"/>
              <a:t>Second level</a:t>
            </a:r>
          </a:p>
          <a:p>
            <a:pPr lvl="2"/>
            <a:r>
              <a:rPr lang="en-US" dirty="0"/>
              <a:t>Third level</a:t>
            </a:r>
          </a:p>
        </p:txBody>
      </p:sp>
      <p:sp>
        <p:nvSpPr>
          <p:cNvPr id="6" name="TextBox 5"/>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orient="horz" pos="528">
          <p15:clr>
            <a:srgbClr val="5ACBF0"/>
          </p15:clr>
        </p15:guide>
        <p15:guide id="2" orient="horz" pos="888">
          <p15:clr>
            <a:srgbClr val="5ACBF0"/>
          </p15:clr>
        </p15:guide>
        <p15:guide id="3" orient="horz" pos="3948">
          <p15:clr>
            <a:srgbClr val="5ACBF0"/>
          </p15:clr>
        </p15:guide>
        <p15:guide id="4" pos="384">
          <p15:clr>
            <a:srgbClr val="5ACBF0"/>
          </p15:clr>
        </p15:guide>
        <p15:guide id="5" pos="72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Gray Bar_1">
    <p:spTree>
      <p:nvGrpSpPr>
        <p:cNvPr id="1" name=""/>
        <p:cNvGrpSpPr/>
        <p:nvPr/>
      </p:nvGrpSpPr>
      <p:grpSpPr>
        <a:xfrm>
          <a:off x="0" y="0"/>
          <a:ext cx="0" cy="0"/>
          <a:chOff x="0" y="0"/>
          <a:chExt cx="0" cy="0"/>
        </a:xfrm>
      </p:grpSpPr>
      <p:sp>
        <p:nvSpPr>
          <p:cNvPr id="3" name="Rectangle 2"/>
          <p:cNvSpPr/>
          <p:nvPr>
            <p:custDataLst>
              <p:tags r:id="rId1"/>
            </p:custDataLst>
          </p:nvPr>
        </p:nvSpPr>
        <p:spPr bwMode="ltGray">
          <a:xfrm>
            <a:off x="3197523" y="0"/>
            <a:ext cx="8994476" cy="6400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1"/>
          <p:cNvSpPr>
            <a:spLocks noGrp="1"/>
          </p:cNvSpPr>
          <p:nvPr>
            <p:ph type="title" hasCustomPrompt="1"/>
            <p:custDataLst>
              <p:tags r:id="rId2"/>
            </p:custDataLst>
          </p:nvPr>
        </p:nvSpPr>
        <p:spPr>
          <a:xfrm>
            <a:off x="3519488" y="57150"/>
            <a:ext cx="8672511" cy="1143000"/>
          </a:xfrm>
        </p:spPr>
        <p:txBody>
          <a:bodyPr/>
          <a:lstStyle>
            <a:lvl1pPr algn="l">
              <a:defRPr/>
            </a:lvl1pPr>
          </a:lstStyle>
          <a:p>
            <a:r>
              <a:rPr lang="en-US" dirty="0"/>
              <a:t>Click to Add a Title</a:t>
            </a:r>
          </a:p>
        </p:txBody>
      </p:sp>
      <p:sp>
        <p:nvSpPr>
          <p:cNvPr id="5" name="Content Placeholder 5"/>
          <p:cNvSpPr>
            <a:spLocks noGrp="1"/>
          </p:cNvSpPr>
          <p:nvPr>
            <p:ph sz="quarter" idx="10" hasCustomPrompt="1"/>
            <p:custDataLst>
              <p:tags r:id="rId3"/>
            </p:custDataLst>
          </p:nvPr>
        </p:nvSpPr>
        <p:spPr>
          <a:xfrm>
            <a:off x="322054" y="370937"/>
            <a:ext cx="2587924" cy="5877463"/>
          </a:xfrm>
        </p:spPr>
        <p:txBody>
          <a:bodyPr/>
          <a:lstStyle>
            <a:lvl1pPr marL="0" indent="0">
              <a:buFontTx/>
              <a:buNone/>
              <a:defRPr sz="2000"/>
            </a:lvl1pPr>
            <a:lvl2pPr>
              <a:buFontTx/>
              <a:buNone/>
              <a:defRPr/>
            </a:lvl2pPr>
            <a:lvl3pPr>
              <a:buFontTx/>
              <a:buNone/>
              <a:defRPr/>
            </a:lvl3pPr>
          </a:lstStyle>
          <a:p>
            <a:pPr lvl="0"/>
            <a:r>
              <a:rPr lang="en-US" dirty="0"/>
              <a:t>Click to add text or choose an icon below to insert other content</a:t>
            </a:r>
          </a:p>
        </p:txBody>
      </p:sp>
      <p:sp>
        <p:nvSpPr>
          <p:cNvPr id="6" name="Content Placeholder 7"/>
          <p:cNvSpPr>
            <a:spLocks noGrp="1"/>
          </p:cNvSpPr>
          <p:nvPr>
            <p:ph sz="quarter" idx="11" hasCustomPrompt="1"/>
            <p:custDataLst>
              <p:tags r:id="rId4"/>
            </p:custDataLst>
          </p:nvPr>
        </p:nvSpPr>
        <p:spPr>
          <a:xfrm>
            <a:off x="3519578" y="1414463"/>
            <a:ext cx="8367623" cy="4846320"/>
          </a:xfrm>
        </p:spPr>
        <p:txBody>
          <a:bodyPr vert="horz" lIns="91440" tIns="45720" rIns="91440" bIns="45720" rtlCol="0">
            <a:noAutofit/>
          </a:bodyPr>
          <a:lstStyle>
            <a:lvl1pPr>
              <a:defRPr/>
            </a:lvl1pPr>
            <a:lvl2pPr>
              <a:defRPr/>
            </a:lvl2pPr>
            <a:lvl3pPr>
              <a:defRPr/>
            </a:lvl3pPr>
          </a:lstStyle>
          <a:p>
            <a:pPr lvl="0"/>
            <a:r>
              <a:rPr lang="en-US" dirty="0"/>
              <a:t>Click to add text or choose an icon below to insert other content</a:t>
            </a:r>
          </a:p>
          <a:p>
            <a:pPr lvl="1"/>
            <a:r>
              <a:rPr lang="en-US" dirty="0"/>
              <a:t>Second level</a:t>
            </a:r>
          </a:p>
          <a:p>
            <a:pPr lvl="2"/>
            <a:r>
              <a:rPr lang="en-US" dirty="0"/>
              <a:t>Third level</a:t>
            </a:r>
          </a:p>
        </p:txBody>
      </p:sp>
      <p:sp>
        <p:nvSpPr>
          <p:cNvPr id="7" name="Text Placeholder 6"/>
          <p:cNvSpPr>
            <a:spLocks noGrp="1"/>
          </p:cNvSpPr>
          <p:nvPr>
            <p:ph type="body" sz="quarter" idx="12" hasCustomPrompt="1"/>
            <p:custDataLst>
              <p:tags r:id="rId5"/>
            </p:custDataLst>
          </p:nvPr>
        </p:nvSpPr>
        <p:spPr>
          <a:xfrm>
            <a:off x="3519488" y="838200"/>
            <a:ext cx="8672511" cy="457200"/>
          </a:xfrm>
        </p:spPr>
        <p:txBody>
          <a:bodyPr/>
          <a:lstStyle>
            <a:lvl1pPr marL="0" indent="0">
              <a:buNone/>
              <a:defRPr sz="2000" i="1"/>
            </a:lvl1pPr>
          </a:lstStyle>
          <a:p>
            <a:pPr lvl="0"/>
            <a:r>
              <a:rPr lang="en-US" dirty="0"/>
              <a:t>Click to Add a Subtitle</a:t>
            </a:r>
          </a:p>
        </p:txBody>
      </p:sp>
      <p:sp>
        <p:nvSpPr>
          <p:cNvPr id="8" name="TextBox 7"/>
          <p:cNvSpPr txBox="1"/>
          <p:nvPr userDrawn="1"/>
        </p:nvSpPr>
        <p:spPr>
          <a:xfrm>
            <a:off x="4689746" y="6563782"/>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2217">
          <p15:clr>
            <a:srgbClr val="5ACBF0"/>
          </p15:clr>
        </p15:guide>
        <p15:guide id="2" pos="7488">
          <p15:clr>
            <a:srgbClr val="5ACBF0"/>
          </p15:clr>
        </p15:guide>
        <p15:guide id="3" orient="horz" pos="528">
          <p15:clr>
            <a:srgbClr val="5ACBF0"/>
          </p15:clr>
        </p15:guide>
        <p15:guide id="4" orient="horz" pos="888">
          <p15:clr>
            <a:srgbClr val="5ACBF0"/>
          </p15:clr>
        </p15:guide>
        <p15:guide id="5" orient="horz" pos="3945">
          <p15:clr>
            <a:srgbClr val="5ACBF0"/>
          </p15:clr>
        </p15:guide>
        <p15:guide id="6" orient="horz" pos="233">
          <p15:clr>
            <a:srgbClr val="5ACBF0"/>
          </p15:clr>
        </p15:guide>
        <p15:guide id="7" pos="203">
          <p15:clr>
            <a:srgbClr val="5ACBF0"/>
          </p15:clr>
        </p15:guide>
        <p15:guide id="8" pos="1835">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Gray Bar_2">
    <p:spTree>
      <p:nvGrpSpPr>
        <p:cNvPr id="1" name=""/>
        <p:cNvGrpSpPr/>
        <p:nvPr/>
      </p:nvGrpSpPr>
      <p:grpSpPr>
        <a:xfrm>
          <a:off x="0" y="0"/>
          <a:ext cx="0" cy="0"/>
          <a:chOff x="0" y="0"/>
          <a:chExt cx="0" cy="0"/>
        </a:xfrm>
      </p:grpSpPr>
      <p:sp>
        <p:nvSpPr>
          <p:cNvPr id="3" name="Rectangle 2"/>
          <p:cNvSpPr/>
          <p:nvPr>
            <p:custDataLst>
              <p:tags r:id="rId1"/>
            </p:custDataLst>
          </p:nvPr>
        </p:nvSpPr>
        <p:spPr bwMode="ltGray">
          <a:xfrm>
            <a:off x="8534400" y="0"/>
            <a:ext cx="3657600" cy="6400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1"/>
          <p:cNvSpPr>
            <a:spLocks noGrp="1"/>
          </p:cNvSpPr>
          <p:nvPr>
            <p:ph type="title" hasCustomPrompt="1"/>
            <p:custDataLst>
              <p:tags r:id="rId2"/>
            </p:custDataLst>
          </p:nvPr>
        </p:nvSpPr>
        <p:spPr>
          <a:xfrm>
            <a:off x="609600" y="65776"/>
            <a:ext cx="7620000" cy="1143000"/>
          </a:xfrm>
        </p:spPr>
        <p:txBody>
          <a:bodyPr/>
          <a:lstStyle>
            <a:lvl1pPr algn="l">
              <a:defRPr/>
            </a:lvl1pPr>
          </a:lstStyle>
          <a:p>
            <a:r>
              <a:rPr lang="en-US" dirty="0"/>
              <a:t>Click to Add a Title</a:t>
            </a:r>
          </a:p>
        </p:txBody>
      </p:sp>
      <p:sp>
        <p:nvSpPr>
          <p:cNvPr id="5" name="Content Placeholder 5"/>
          <p:cNvSpPr>
            <a:spLocks noGrp="1"/>
          </p:cNvSpPr>
          <p:nvPr>
            <p:ph sz="quarter" idx="10" hasCustomPrompt="1"/>
            <p:custDataLst>
              <p:tags r:id="rId3"/>
            </p:custDataLst>
          </p:nvPr>
        </p:nvSpPr>
        <p:spPr>
          <a:xfrm>
            <a:off x="609600" y="1414462"/>
            <a:ext cx="7620000" cy="4846637"/>
          </a:xfrm>
        </p:spPr>
        <p:txBody>
          <a:bodyPr vert="horz" lIns="91440" tIns="45720" rIns="91440" bIns="45720" rtlCol="0">
            <a:noAutofit/>
          </a:bodyPr>
          <a:lstStyle>
            <a:lvl1pPr>
              <a:defRPr/>
            </a:lvl1pPr>
            <a:lvl2pPr>
              <a:defRPr/>
            </a:lvl2pPr>
            <a:lvl3pPr>
              <a:defRPr/>
            </a:lvl3pPr>
          </a:lstStyle>
          <a:p>
            <a:pPr lvl="0"/>
            <a:r>
              <a:rPr lang="en-US" dirty="0"/>
              <a:t>Click to add text or choose an icon below to insert other content</a:t>
            </a:r>
          </a:p>
          <a:p>
            <a:pPr lvl="1"/>
            <a:r>
              <a:rPr lang="en-US" dirty="0"/>
              <a:t>Second level</a:t>
            </a:r>
          </a:p>
          <a:p>
            <a:pPr lvl="2"/>
            <a:r>
              <a:rPr lang="en-US" dirty="0"/>
              <a:t>Third level</a:t>
            </a:r>
          </a:p>
        </p:txBody>
      </p:sp>
      <p:sp>
        <p:nvSpPr>
          <p:cNvPr id="6" name="Content Placeholder 7"/>
          <p:cNvSpPr>
            <a:spLocks noGrp="1"/>
          </p:cNvSpPr>
          <p:nvPr>
            <p:ph sz="quarter" idx="11" hasCustomPrompt="1"/>
            <p:custDataLst>
              <p:tags r:id="rId4"/>
            </p:custDataLst>
          </p:nvPr>
        </p:nvSpPr>
        <p:spPr>
          <a:xfrm>
            <a:off x="8737600" y="228600"/>
            <a:ext cx="3251200" cy="6019800"/>
          </a:xfrm>
        </p:spPr>
        <p:txBody>
          <a:bodyPr/>
          <a:lstStyle>
            <a:lvl1pPr marL="0" indent="0">
              <a:buNone/>
              <a:defRPr sz="2000"/>
            </a:lvl1pPr>
            <a:lvl2pPr marL="0" indent="0">
              <a:buNone/>
              <a:defRPr/>
            </a:lvl2pPr>
            <a:lvl3pPr marL="0" indent="0">
              <a:buNone/>
              <a:defRPr/>
            </a:lvl3pPr>
          </a:lstStyle>
          <a:p>
            <a:pPr lvl="0"/>
            <a:r>
              <a:rPr lang="en-US" dirty="0"/>
              <a:t>Click to add text or choose an icon below to insert other content</a:t>
            </a:r>
          </a:p>
        </p:txBody>
      </p:sp>
      <p:sp>
        <p:nvSpPr>
          <p:cNvPr id="7" name="Text Placeholder 6"/>
          <p:cNvSpPr>
            <a:spLocks noGrp="1"/>
          </p:cNvSpPr>
          <p:nvPr>
            <p:ph type="body" sz="quarter" idx="12" hasCustomPrompt="1"/>
            <p:custDataLst>
              <p:tags r:id="rId5"/>
            </p:custDataLst>
          </p:nvPr>
        </p:nvSpPr>
        <p:spPr>
          <a:xfrm>
            <a:off x="609601" y="838200"/>
            <a:ext cx="7625751" cy="457200"/>
          </a:xfrm>
        </p:spPr>
        <p:txBody>
          <a:bodyPr/>
          <a:lstStyle>
            <a:lvl1pPr marL="0" indent="0">
              <a:buNone/>
              <a:defRPr sz="2000" i="1"/>
            </a:lvl1pPr>
          </a:lstStyle>
          <a:p>
            <a:pPr lvl="0"/>
            <a:r>
              <a:rPr lang="en-US" dirty="0"/>
              <a:t>Click to Add a Subtitle</a:t>
            </a:r>
          </a:p>
        </p:txBody>
      </p:sp>
      <p:sp>
        <p:nvSpPr>
          <p:cNvPr id="8" name="TextBox 7"/>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5184">
          <p15:clr>
            <a:srgbClr val="5ACBF0"/>
          </p15:clr>
        </p15:guide>
        <p15:guide id="3" orient="horz" pos="3944">
          <p15:clr>
            <a:srgbClr val="5ACBF0"/>
          </p15:clr>
        </p15:guide>
        <p15:guide id="4" orient="horz" pos="888">
          <p15:clr>
            <a:srgbClr val="5ACBF0"/>
          </p15:clr>
        </p15:guide>
        <p15:guide id="5" orient="horz" pos="528">
          <p15:clr>
            <a:srgbClr val="5ACBF0"/>
          </p15:clr>
        </p15:guide>
        <p15:guide id="6" orient="horz" pos="144">
          <p15:clr>
            <a:srgbClr val="5ACBF0"/>
          </p15:clr>
        </p15:guide>
        <p15:guide id="7" pos="5503">
          <p15:clr>
            <a:srgbClr val="5ACBF0"/>
          </p15:clr>
        </p15:guide>
        <p15:guide id="8" pos="7560">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wo Content Left Gray Bar">
    <p:spTree>
      <p:nvGrpSpPr>
        <p:cNvPr id="1" name=""/>
        <p:cNvGrpSpPr/>
        <p:nvPr/>
      </p:nvGrpSpPr>
      <p:grpSpPr>
        <a:xfrm>
          <a:off x="0" y="0"/>
          <a:ext cx="0" cy="0"/>
          <a:chOff x="0" y="0"/>
          <a:chExt cx="0" cy="0"/>
        </a:xfrm>
      </p:grpSpPr>
      <p:sp>
        <p:nvSpPr>
          <p:cNvPr id="3" name="Rectangle 2"/>
          <p:cNvSpPr/>
          <p:nvPr>
            <p:custDataLst>
              <p:tags r:id="rId1"/>
            </p:custDataLst>
          </p:nvPr>
        </p:nvSpPr>
        <p:spPr bwMode="ltGray">
          <a:xfrm>
            <a:off x="0" y="0"/>
            <a:ext cx="4145280" cy="6400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1"/>
          <p:cNvSpPr>
            <a:spLocks noGrp="1"/>
          </p:cNvSpPr>
          <p:nvPr>
            <p:ph type="title" hasCustomPrompt="1"/>
            <p:custDataLst>
              <p:tags r:id="rId2"/>
            </p:custDataLst>
          </p:nvPr>
        </p:nvSpPr>
        <p:spPr>
          <a:xfrm>
            <a:off x="4449234" y="65776"/>
            <a:ext cx="7742767" cy="1143000"/>
          </a:xfrm>
        </p:spPr>
        <p:txBody>
          <a:bodyPr/>
          <a:lstStyle>
            <a:lvl1pPr algn="l">
              <a:defRPr/>
            </a:lvl1pPr>
          </a:lstStyle>
          <a:p>
            <a:r>
              <a:rPr lang="en-US" dirty="0"/>
              <a:t>Click to Add a Title</a:t>
            </a:r>
          </a:p>
        </p:txBody>
      </p:sp>
      <p:sp>
        <p:nvSpPr>
          <p:cNvPr id="5" name="Content Placeholder 5"/>
          <p:cNvSpPr>
            <a:spLocks noGrp="1"/>
          </p:cNvSpPr>
          <p:nvPr>
            <p:ph sz="quarter" idx="10" hasCustomPrompt="1"/>
            <p:custDataLst>
              <p:tags r:id="rId3"/>
            </p:custDataLst>
          </p:nvPr>
        </p:nvSpPr>
        <p:spPr>
          <a:xfrm>
            <a:off x="4449233" y="1414463"/>
            <a:ext cx="7437120" cy="4846637"/>
          </a:xfrm>
        </p:spPr>
        <p:txBody>
          <a:bodyPr vert="horz" lIns="91440" tIns="45720" rIns="91440" bIns="45720" rtlCol="0">
            <a:noAutofit/>
          </a:bodyPr>
          <a:lstStyle>
            <a:lvl1pPr>
              <a:defRPr/>
            </a:lvl1pPr>
            <a:lvl2pPr>
              <a:defRPr/>
            </a:lvl2pPr>
            <a:lvl3pPr>
              <a:defRPr/>
            </a:lvl3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p:txBody>
      </p:sp>
      <p:sp>
        <p:nvSpPr>
          <p:cNvPr id="6" name="Content Placeholder 7"/>
          <p:cNvSpPr>
            <a:spLocks noGrp="1"/>
          </p:cNvSpPr>
          <p:nvPr>
            <p:ph sz="quarter" idx="11" hasCustomPrompt="1"/>
            <p:custDataLst>
              <p:tags r:id="rId4"/>
            </p:custDataLst>
          </p:nvPr>
        </p:nvSpPr>
        <p:spPr>
          <a:xfrm>
            <a:off x="274320" y="228600"/>
            <a:ext cx="3596640" cy="6019800"/>
          </a:xfrm>
        </p:spPr>
        <p:txBody>
          <a:bodyPr/>
          <a:lstStyle>
            <a:lvl1pPr marL="233363" indent="-233363">
              <a:buFont typeface="Arial" pitchFamily="34" charset="0"/>
              <a:buChar char="•"/>
              <a:defRPr sz="2000"/>
            </a:lvl1pPr>
            <a:lvl2pPr marL="457200" indent="-227013">
              <a:buFont typeface="Arial" pitchFamily="34" charset="0"/>
              <a:buChar char="–"/>
              <a:defRPr sz="1800" baseline="0"/>
            </a:lvl2pPr>
            <a:lvl3pPr marL="690563" indent="-236538">
              <a:buFont typeface="Arial" pitchFamily="34" charset="0"/>
              <a:buChar char="–"/>
              <a:tabLst>
                <a:tab pos="690563" algn="l"/>
              </a:tabLst>
              <a:defRPr sz="1600" baseline="0"/>
            </a:lvl3pPr>
          </a:lstStyle>
          <a:p>
            <a:pPr lvl="0"/>
            <a:r>
              <a:rPr lang="en-US" dirty="0"/>
              <a:t>Click to add text or choose an icon below to insert other content</a:t>
            </a:r>
          </a:p>
          <a:p>
            <a:pPr lvl="1"/>
            <a:r>
              <a:rPr lang="en-US" dirty="0"/>
              <a:t>Second level</a:t>
            </a:r>
          </a:p>
          <a:p>
            <a:pPr lvl="2"/>
            <a:r>
              <a:rPr lang="en-US" dirty="0"/>
              <a:t>Third level</a:t>
            </a:r>
          </a:p>
        </p:txBody>
      </p:sp>
      <p:sp>
        <p:nvSpPr>
          <p:cNvPr id="7" name="Text Placeholder 6"/>
          <p:cNvSpPr>
            <a:spLocks noGrp="1"/>
          </p:cNvSpPr>
          <p:nvPr>
            <p:ph type="body" sz="quarter" idx="12" hasCustomPrompt="1"/>
            <p:custDataLst>
              <p:tags r:id="rId5"/>
            </p:custDataLst>
          </p:nvPr>
        </p:nvSpPr>
        <p:spPr>
          <a:xfrm>
            <a:off x="4449234" y="838200"/>
            <a:ext cx="7742767" cy="457200"/>
          </a:xfrm>
        </p:spPr>
        <p:txBody>
          <a:bodyPr/>
          <a:lstStyle>
            <a:lvl1pPr marL="0" indent="0">
              <a:buNone/>
              <a:defRPr sz="2000" i="1"/>
            </a:lvl1pPr>
          </a:lstStyle>
          <a:p>
            <a:pPr lvl="0"/>
            <a:r>
              <a:rPr lang="en-US" dirty="0"/>
              <a:t>Click to Add a Subtitle</a:t>
            </a:r>
          </a:p>
        </p:txBody>
      </p:sp>
      <p:sp>
        <p:nvSpPr>
          <p:cNvPr id="8" name="TextBox 7"/>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orient="horz" pos="528">
          <p15:clr>
            <a:srgbClr val="5ACBF0"/>
          </p15:clr>
        </p15:guide>
        <p15:guide id="2" orient="horz" pos="888">
          <p15:clr>
            <a:srgbClr val="5ACBF0"/>
          </p15:clr>
        </p15:guide>
        <p15:guide id="3" orient="horz" pos="3944">
          <p15:clr>
            <a:srgbClr val="5ACBF0"/>
          </p15:clr>
        </p15:guide>
        <p15:guide id="4" pos="173">
          <p15:clr>
            <a:srgbClr val="5ACBF0"/>
          </p15:clr>
        </p15:guide>
        <p15:guide id="5" pos="2441">
          <p15:clr>
            <a:srgbClr val="5ACBF0"/>
          </p15:clr>
        </p15:guide>
        <p15:guide id="6" pos="7488">
          <p15:clr>
            <a:srgbClr val="5ACBF0"/>
          </p15:clr>
        </p15:guide>
        <p15:guide id="7" pos="2802">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Thank you">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177BCB2-9D0A-499A-B2BE-A59EFA404956}"/>
              </a:ext>
            </a:extLst>
          </p:cNvPr>
          <p:cNvPicPr>
            <a:picLocks noChangeAspect="1"/>
          </p:cNvPicPr>
          <p:nvPr>
            <p:custDataLst>
              <p:tags r:id="rId1"/>
            </p:custDataLst>
          </p:nvPr>
        </p:nvPicPr>
        <p:blipFill>
          <a:blip r:embed="rId5"/>
          <a:stretch>
            <a:fillRect/>
          </a:stretch>
        </p:blipFill>
        <p:spPr>
          <a:xfrm>
            <a:off x="0" y="0"/>
            <a:ext cx="12192000" cy="6858000"/>
          </a:xfrm>
          <a:prstGeom prst="rect">
            <a:avLst/>
          </a:prstGeom>
        </p:spPr>
      </p:pic>
      <p:pic>
        <p:nvPicPr>
          <p:cNvPr id="7" name="Picture 6"/>
          <p:cNvPicPr>
            <a:picLocks noChangeAspect="1"/>
          </p:cNvPicPr>
          <p:nvPr>
            <p:custDataLst>
              <p:tags r:id="rId2"/>
            </p:custDataLst>
          </p:nvPr>
        </p:nvPicPr>
        <p:blipFill>
          <a:blip r:embed="rId6" cstate="print">
            <a:extLst>
              <a:ext uri="{28A0092B-C50C-407E-A947-70E740481C1C}">
                <a14:useLocalDpi xmlns:a14="http://schemas.microsoft.com/office/drawing/2010/main" val="0"/>
              </a:ext>
            </a:extLst>
          </a:blip>
          <a:stretch>
            <a:fillRect/>
          </a:stretch>
        </p:blipFill>
        <p:spPr>
          <a:xfrm>
            <a:off x="10233358" y="485435"/>
            <a:ext cx="1653211" cy="529027"/>
          </a:xfrm>
          <a:prstGeom prst="rect">
            <a:avLst/>
          </a:prstGeom>
        </p:spPr>
      </p:pic>
      <p:sp>
        <p:nvSpPr>
          <p:cNvPr id="8" name="TextBox 7"/>
          <p:cNvSpPr txBox="1"/>
          <p:nvPr>
            <p:custDataLst>
              <p:tags r:id="rId3"/>
            </p:custDataLst>
          </p:nvPr>
        </p:nvSpPr>
        <p:spPr>
          <a:xfrm>
            <a:off x="1360968" y="2558734"/>
            <a:ext cx="4363427" cy="923330"/>
          </a:xfrm>
          <a:prstGeom prst="rect">
            <a:avLst/>
          </a:prstGeom>
          <a:noFill/>
        </p:spPr>
        <p:txBody>
          <a:bodyPr wrap="square" rtlCol="0">
            <a:spAutoFit/>
          </a:bodyPr>
          <a:lstStyle/>
          <a:p>
            <a:r>
              <a:rPr lang="en-US" sz="5400" b="1" dirty="0"/>
              <a:t>Thank You</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End logo">
    <p:spTree>
      <p:nvGrpSpPr>
        <p:cNvPr id="1" name=""/>
        <p:cNvGrpSpPr/>
        <p:nvPr/>
      </p:nvGrpSpPr>
      <p:grpSpPr>
        <a:xfrm>
          <a:off x="0" y="0"/>
          <a:ext cx="0" cy="0"/>
          <a:chOff x="0" y="0"/>
          <a:chExt cx="0" cy="0"/>
        </a:xfrm>
      </p:grpSpPr>
      <p:pic>
        <p:nvPicPr>
          <p:cNvPr id="6" name="Picture 5"/>
          <p:cNvPicPr>
            <a:picLocks noChangeAspect="1"/>
          </p:cNvPicPr>
          <p:nvPr>
            <p:custDataLst>
              <p:tags r:id="rId1"/>
            </p:custDataLst>
          </p:nvPr>
        </p:nvPicPr>
        <p:blipFill>
          <a:blip r:embed="rId3">
            <a:extLst>
              <a:ext uri="{28A0092B-C50C-407E-A947-70E740481C1C}">
                <a14:useLocalDpi xmlns:a14="http://schemas.microsoft.com/office/drawing/2010/main"/>
              </a:ext>
            </a:extLst>
          </a:blip>
          <a:stretch>
            <a:fillRect/>
          </a:stretch>
        </p:blipFill>
        <p:spPr>
          <a:xfrm>
            <a:off x="4267351" y="2843832"/>
            <a:ext cx="3657298" cy="1170335"/>
          </a:xfrm>
          <a:prstGeom prst="rect">
            <a:avLst/>
          </a:prstGeom>
        </p:spPr>
      </p:pic>
      <p:sp>
        <p:nvSpPr>
          <p:cNvPr id="3" name="TextBox 2"/>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p:txBody>
          <a:bodyPr/>
          <a:lstStyle>
            <a:lvl1pPr>
              <a:defRPr/>
            </a:lvl1pPr>
          </a:lstStyle>
          <a:p>
            <a:r>
              <a:rPr lang="en-US" dirty="0"/>
              <a:t>Click to Add a Title</a:t>
            </a:r>
          </a:p>
        </p:txBody>
      </p:sp>
      <p:sp>
        <p:nvSpPr>
          <p:cNvPr id="3" name="Content Placeholder 2"/>
          <p:cNvSpPr>
            <a:spLocks noGrp="1"/>
          </p:cNvSpPr>
          <p:nvPr>
            <p:ph idx="1" hasCustomPrompt="1"/>
            <p:custDataLst>
              <p:tags r:id="rId2"/>
            </p:custDataLst>
          </p:nvPr>
        </p:nvSpPr>
        <p:spPr/>
        <p:txBody>
          <a:bodyPr/>
          <a:lstStyle>
            <a:lvl1pPr>
              <a:defRPr/>
            </a:lvl1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Box 3"/>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3943">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a:t>Click to edit Master title style</a:t>
            </a:r>
            <a:endParaRPr lang="en-US" dirty="0"/>
          </a:p>
        </p:txBody>
      </p:sp>
      <p:sp>
        <p:nvSpPr>
          <p:cNvPr id="3" name="Vertical Text Placeholder 2"/>
          <p:cNvSpPr>
            <a:spLocks noGrp="1"/>
          </p:cNvSpPr>
          <p:nvPr>
            <p:ph type="body" orient="vert" idx="1"/>
            <p:custDataLst>
              <p:tags r:id="rId2"/>
            </p:custDataLst>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9770300" y="365125"/>
            <a:ext cx="1813687" cy="5897566"/>
          </a:xfrm>
        </p:spPr>
        <p:txBody>
          <a:bodyPr vert="eaVert"/>
          <a:lstStyle/>
          <a:p>
            <a:r>
              <a:rPr lang="en-US"/>
              <a:t>Click to edit Master title style</a:t>
            </a:r>
            <a:endParaRPr lang="en-US" dirty="0"/>
          </a:p>
        </p:txBody>
      </p:sp>
      <p:sp>
        <p:nvSpPr>
          <p:cNvPr id="3" name="Vertical Text Placeholder 2"/>
          <p:cNvSpPr>
            <a:spLocks noGrp="1"/>
          </p:cNvSpPr>
          <p:nvPr>
            <p:ph type="body" orient="vert" idx="1"/>
            <p:custDataLst>
              <p:tags r:id="rId2"/>
            </p:custDataLst>
          </p:nvPr>
        </p:nvSpPr>
        <p:spPr>
          <a:xfrm>
            <a:off x="609601" y="365125"/>
            <a:ext cx="9022914" cy="5897566"/>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ynopsys Title Slid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644057EF-F0C7-4197-82D0-267908AF3CF8}"/>
              </a:ext>
            </a:extLst>
          </p:cNvPr>
          <p:cNvPicPr>
            <a:picLocks noChangeAspect="1"/>
          </p:cNvPicPr>
          <p:nvPr>
            <p:custDataLst>
              <p:tags r:id="rId1"/>
            </p:custDataLst>
          </p:nvPr>
        </p:nvPicPr>
        <p:blipFill>
          <a:blip r:embed="rId8"/>
          <a:stretch>
            <a:fillRect/>
          </a:stretch>
        </p:blipFill>
        <p:spPr>
          <a:xfrm>
            <a:off x="0" y="0"/>
            <a:ext cx="12192000" cy="6858000"/>
          </a:xfrm>
          <a:prstGeom prst="rect">
            <a:avLst/>
          </a:prstGeom>
        </p:spPr>
      </p:pic>
      <p:pic>
        <p:nvPicPr>
          <p:cNvPr id="12" name="Picture 11"/>
          <p:cNvPicPr>
            <a:picLocks noChangeAspect="1"/>
          </p:cNvPicPr>
          <p:nvPr>
            <p:custDataLst>
              <p:tags r:id="rId2"/>
            </p:custDataLst>
          </p:nvPr>
        </p:nvPicPr>
        <p:blipFill>
          <a:blip r:embed="rId9" cstate="print">
            <a:extLst>
              <a:ext uri="{28A0092B-C50C-407E-A947-70E740481C1C}">
                <a14:useLocalDpi xmlns:a14="http://schemas.microsoft.com/office/drawing/2010/main" val="0"/>
              </a:ext>
            </a:extLst>
          </a:blip>
          <a:stretch>
            <a:fillRect/>
          </a:stretch>
        </p:blipFill>
        <p:spPr>
          <a:xfrm>
            <a:off x="10233358" y="485435"/>
            <a:ext cx="1653211" cy="529027"/>
          </a:xfrm>
          <a:prstGeom prst="rect">
            <a:avLst/>
          </a:prstGeom>
        </p:spPr>
      </p:pic>
      <p:sp>
        <p:nvSpPr>
          <p:cNvPr id="8" name="Text Placeholder 15"/>
          <p:cNvSpPr>
            <a:spLocks noGrp="1"/>
          </p:cNvSpPr>
          <p:nvPr>
            <p:ph type="body" sz="quarter" idx="10" hasCustomPrompt="1"/>
            <p:custDataLst>
              <p:tags r:id="rId3"/>
            </p:custDataLst>
          </p:nvPr>
        </p:nvSpPr>
        <p:spPr>
          <a:xfrm>
            <a:off x="609600" y="4108495"/>
            <a:ext cx="10962523" cy="731520"/>
          </a:xfrm>
        </p:spPr>
        <p:txBody>
          <a:bodyPr anchor="b"/>
          <a:lstStyle>
            <a:lvl1pPr marL="0" indent="0" algn="l">
              <a:buNone/>
              <a:defRPr sz="2000" baseline="0">
                <a:solidFill>
                  <a:schemeClr val="tx1"/>
                </a:solidFill>
                <a:effectLst/>
              </a:defRPr>
            </a:lvl1pPr>
            <a:lvl2pPr marL="0" indent="0" algn="ctr">
              <a:buNone/>
              <a:defRPr>
                <a:solidFill>
                  <a:schemeClr val="tx1">
                    <a:lumMod val="65000"/>
                    <a:lumOff val="35000"/>
                  </a:schemeClr>
                </a:solidFill>
              </a:defRPr>
            </a:lvl2pPr>
            <a:lvl3pPr algn="ctr">
              <a:defRPr>
                <a:solidFill>
                  <a:schemeClr val="tx1">
                    <a:lumMod val="65000"/>
                    <a:lumOff val="35000"/>
                  </a:schemeClr>
                </a:solidFill>
              </a:defRPr>
            </a:lvl3pPr>
            <a:lvl4pPr algn="ctr">
              <a:defRPr>
                <a:solidFill>
                  <a:schemeClr val="tx1">
                    <a:lumMod val="65000"/>
                    <a:lumOff val="35000"/>
                  </a:schemeClr>
                </a:solidFill>
              </a:defRPr>
            </a:lvl4pPr>
            <a:lvl5pPr algn="ctr">
              <a:defRPr>
                <a:solidFill>
                  <a:schemeClr val="tx1">
                    <a:lumMod val="65000"/>
                    <a:lumOff val="35000"/>
                  </a:schemeClr>
                </a:solidFill>
              </a:defRPr>
            </a:lvl5pPr>
          </a:lstStyle>
          <a:p>
            <a:pPr lvl="0"/>
            <a:r>
              <a:rPr lang="en-US" dirty="0"/>
              <a:t>Presenter’s Name</a:t>
            </a:r>
          </a:p>
        </p:txBody>
      </p:sp>
      <p:sp>
        <p:nvSpPr>
          <p:cNvPr id="9" name="Text Placeholder 18"/>
          <p:cNvSpPr>
            <a:spLocks noGrp="1"/>
          </p:cNvSpPr>
          <p:nvPr>
            <p:ph type="body" sz="quarter" idx="11" hasCustomPrompt="1"/>
            <p:custDataLst>
              <p:tags r:id="rId4"/>
            </p:custDataLst>
          </p:nvPr>
        </p:nvSpPr>
        <p:spPr>
          <a:xfrm>
            <a:off x="609600" y="4861720"/>
            <a:ext cx="4876800" cy="396815"/>
          </a:xfrm>
        </p:spPr>
        <p:txBody>
          <a:bodyPr anchor="b"/>
          <a:lstStyle>
            <a:lvl1pPr algn="l">
              <a:buNone/>
              <a:defRPr sz="1800">
                <a:solidFill>
                  <a:schemeClr val="tx1"/>
                </a:solidFill>
                <a:effectLst/>
              </a:defRPr>
            </a:lvl1pPr>
          </a:lstStyle>
          <a:p>
            <a:pPr lvl="0"/>
            <a:r>
              <a:rPr lang="en-US" dirty="0"/>
              <a:t>Date</a:t>
            </a:r>
          </a:p>
        </p:txBody>
      </p:sp>
      <p:sp>
        <p:nvSpPr>
          <p:cNvPr id="21" name="Subtitle 2"/>
          <p:cNvSpPr>
            <a:spLocks noGrp="1"/>
          </p:cNvSpPr>
          <p:nvPr>
            <p:ph type="subTitle" idx="1" hasCustomPrompt="1"/>
            <p:custDataLst>
              <p:tags r:id="rId5"/>
            </p:custDataLst>
          </p:nvPr>
        </p:nvSpPr>
        <p:spPr>
          <a:xfrm>
            <a:off x="609600" y="3094851"/>
            <a:ext cx="10963923" cy="917516"/>
          </a:xfrm>
        </p:spPr>
        <p:txBody>
          <a:bodyPr/>
          <a:lstStyle>
            <a:lvl1pPr marL="0" indent="0" algn="l">
              <a:buNone/>
              <a:defRPr sz="2800" b="0">
                <a:solidFill>
                  <a:schemeClr val="tx1"/>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a Subtitle</a:t>
            </a:r>
          </a:p>
        </p:txBody>
      </p:sp>
      <p:sp>
        <p:nvSpPr>
          <p:cNvPr id="22" name="Title 1"/>
          <p:cNvSpPr>
            <a:spLocks noGrp="1"/>
          </p:cNvSpPr>
          <p:nvPr>
            <p:ph type="ctrTitle" hasCustomPrompt="1"/>
            <p:custDataLst>
              <p:tags r:id="rId6"/>
            </p:custDataLst>
          </p:nvPr>
        </p:nvSpPr>
        <p:spPr>
          <a:xfrm>
            <a:off x="609600" y="1895641"/>
            <a:ext cx="10972800" cy="1177506"/>
          </a:xfrm>
        </p:spPr>
        <p:txBody>
          <a:bodyPr anchor="b">
            <a:noAutofit/>
          </a:bodyPr>
          <a:lstStyle>
            <a:lvl1pPr algn="l">
              <a:defRPr sz="3600">
                <a:solidFill>
                  <a:schemeClr val="tx1"/>
                </a:solidFill>
                <a:effectLst/>
              </a:defRPr>
            </a:lvl1pPr>
          </a:lstStyle>
          <a:p>
            <a:r>
              <a:rPr lang="en-US" dirty="0"/>
              <a:t>Click to Add a Title</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Legal Disclosure NDA">
    <p:spTree>
      <p:nvGrpSpPr>
        <p:cNvPr id="1" name=""/>
        <p:cNvGrpSpPr/>
        <p:nvPr/>
      </p:nvGrpSpPr>
      <p:grpSpPr>
        <a:xfrm>
          <a:off x="0" y="0"/>
          <a:ext cx="0" cy="0"/>
          <a:chOff x="0" y="0"/>
          <a:chExt cx="0" cy="0"/>
        </a:xfrm>
      </p:grpSpPr>
      <p:sp>
        <p:nvSpPr>
          <p:cNvPr id="2" name="Content Placeholder 2"/>
          <p:cNvSpPr>
            <a:spLocks noGrp="1"/>
          </p:cNvSpPr>
          <p:nvPr>
            <p:custDataLst>
              <p:tags r:id="rId1"/>
            </p:custDataLst>
          </p:nvPr>
        </p:nvSpPr>
        <p:spPr>
          <a:xfrm>
            <a:off x="609600" y="609601"/>
            <a:ext cx="10972800" cy="452596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027113"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a:buNone/>
            </a:pPr>
            <a:r>
              <a:rPr lang="en-US" b="1" dirty="0"/>
              <a:t>CONFIDENTIAL INFORMATION</a:t>
            </a:r>
          </a:p>
          <a:p>
            <a:pPr marL="0" indent="0">
              <a:buNone/>
            </a:pPr>
            <a:r>
              <a:rPr lang="en-US" dirty="0"/>
              <a:t>The following material is confidential information of Synopsys and is being disclosed to you pursuant to a non-disclosure agreement between you or your employer and Synopsys. The material being disclosed may only be used as permitted under such non-disclosure agreement. </a:t>
            </a:r>
          </a:p>
          <a:p>
            <a:pPr>
              <a:buNone/>
            </a:pPr>
            <a:r>
              <a:rPr lang="en-US" dirty="0"/>
              <a:t> </a:t>
            </a:r>
          </a:p>
          <a:p>
            <a:pPr>
              <a:buNone/>
            </a:pPr>
            <a:r>
              <a:rPr lang="en-US" b="1" dirty="0"/>
              <a:t>IMPORTANT NOTICE</a:t>
            </a:r>
          </a:p>
          <a:p>
            <a:pPr marL="0" indent="0">
              <a:buNone/>
            </a:pPr>
            <a:r>
              <a:rPr lang="en-US" dirty="0"/>
              <a:t>In the event information in this presentation reflects Synopsys’ future plans, such plans are as of the date of this presentation and are subject to change. Synopsys is not obligated to develop the products with the features and functionality discussed in these materials. In any event, Synopsys’ products may be offered and purchased only pursuant to an authorized quote and purchase order or a mutually agreed upon written contract. </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3945">
          <p15:clr>
            <a:srgbClr val="5ACBF0"/>
          </p15:clr>
        </p15:guide>
        <p15:guide id="4" orient="horz" pos="372">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a:xfrm>
            <a:off x="609600" y="68574"/>
            <a:ext cx="11582400" cy="1143000"/>
          </a:xfrm>
        </p:spPr>
        <p:txBody>
          <a:bodyPr/>
          <a:lstStyle/>
          <a:p>
            <a:r>
              <a:rPr lang="en-US" dirty="0"/>
              <a:t>Click to Add a Title</a:t>
            </a:r>
          </a:p>
        </p:txBody>
      </p:sp>
      <p:sp>
        <p:nvSpPr>
          <p:cNvPr id="3" name="Content Placeholder 2"/>
          <p:cNvSpPr>
            <a:spLocks noGrp="1"/>
          </p:cNvSpPr>
          <p:nvPr>
            <p:ph idx="1" hasCustomPrompt="1"/>
            <p:custDataLst>
              <p:tags r:id="rId2"/>
            </p:custDataLst>
          </p:nvPr>
        </p:nvSpPr>
        <p:spPr>
          <a:xfrm>
            <a:off x="609600" y="1414463"/>
            <a:ext cx="10972800" cy="4848225"/>
          </a:xfrm>
        </p:spPr>
        <p:txBody>
          <a:bodyPr vert="horz" lIns="91440" tIns="45720" rIns="91440" bIns="45720" rtlCol="0">
            <a:noAutofit/>
          </a:bodyPr>
          <a:lstStyle>
            <a:lvl1pPr>
              <a:defRPr baseline="0"/>
            </a:lvl1pPr>
            <a:lvl2pPr>
              <a:defRPr/>
            </a:lvl2pPr>
            <a:lvl3pPr>
              <a:defRPr/>
            </a:lvl3pPr>
            <a:lvl4pPr>
              <a:defRPr/>
            </a:lvl4pPr>
            <a:lvl5pPr>
              <a:defRPr/>
            </a:lvl5pPr>
            <a:lvl6pPr>
              <a:defRPr/>
            </a:lvl6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2" hasCustomPrompt="1"/>
            <p:custDataLst>
              <p:tags r:id="rId3"/>
            </p:custDataLst>
          </p:nvPr>
        </p:nvSpPr>
        <p:spPr>
          <a:xfrm>
            <a:off x="609600" y="838200"/>
            <a:ext cx="11582400" cy="457200"/>
          </a:xfrm>
        </p:spPr>
        <p:txBody>
          <a:bodyPr/>
          <a:lstStyle>
            <a:lvl1pPr marL="0" indent="0">
              <a:buNone/>
              <a:defRPr sz="2000" i="1"/>
            </a:lvl1pPr>
          </a:lstStyle>
          <a:p>
            <a:pPr lvl="0"/>
            <a:r>
              <a:rPr lang="en-US" dirty="0"/>
              <a:t>Click to Add a Subtitle</a:t>
            </a:r>
          </a:p>
        </p:txBody>
      </p:sp>
      <p:sp>
        <p:nvSpPr>
          <p:cNvPr id="5" name="TextBox 4"/>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3947">
          <p15:clr>
            <a:srgbClr val="5ACBF0"/>
          </p15:clr>
        </p15:guide>
        <p15:guide id="5" orient="horz" pos="52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B48F746-CEB3-4F47-8DCC-9A7E1FDEAD0A}"/>
              </a:ext>
            </a:extLst>
          </p:cNvPr>
          <p:cNvPicPr>
            <a:picLocks noChangeAspect="1"/>
          </p:cNvPicPr>
          <p:nvPr>
            <p:custDataLst>
              <p:tags r:id="rId1"/>
            </p:custDataLst>
          </p:nvPr>
        </p:nvPicPr>
        <p:blipFill>
          <a:blip r:embed="rId5"/>
          <a:stretch>
            <a:fillRect/>
          </a:stretch>
        </p:blipFill>
        <p:spPr bwMode="invGray">
          <a:xfrm>
            <a:off x="-9" y="1215389"/>
            <a:ext cx="12192357" cy="1295438"/>
          </a:xfrm>
          <a:prstGeom prst="rect">
            <a:avLst/>
          </a:prstGeom>
        </p:spPr>
      </p:pic>
      <p:sp>
        <p:nvSpPr>
          <p:cNvPr id="2" name="Title 1"/>
          <p:cNvSpPr>
            <a:spLocks noGrp="1"/>
          </p:cNvSpPr>
          <p:nvPr>
            <p:ph type="title"/>
            <p:custDataLst>
              <p:tags r:id="rId2"/>
            </p:custDataLst>
          </p:nvPr>
        </p:nvSpPr>
        <p:spPr>
          <a:xfrm>
            <a:off x="609600" y="1295400"/>
            <a:ext cx="11582400" cy="1143000"/>
          </a:xfrm>
        </p:spPr>
        <p:txBody>
          <a:bodyPr/>
          <a:lstStyle>
            <a:lvl1pPr>
              <a:defRPr>
                <a:solidFill>
                  <a:srgbClr val="FFFFFF"/>
                </a:solidFill>
                <a:effectLst>
                  <a:outerShdw blurRad="38100" dist="38100" dir="2700000" algn="tl">
                    <a:srgbClr val="000000">
                      <a:alpha val="43137"/>
                    </a:srgbClr>
                  </a:outerShdw>
                </a:effectLst>
              </a:defRPr>
            </a:lvl1pPr>
          </a:lstStyle>
          <a:p>
            <a:r>
              <a:rPr lang="en-US"/>
              <a:t>Click to edit Master title style</a:t>
            </a:r>
            <a:endParaRPr lang="en-US" dirty="0"/>
          </a:p>
        </p:txBody>
      </p:sp>
      <p:sp>
        <p:nvSpPr>
          <p:cNvPr id="7" name="Text Placeholder 6"/>
          <p:cNvSpPr>
            <a:spLocks noGrp="1"/>
          </p:cNvSpPr>
          <p:nvPr>
            <p:ph type="body" sz="quarter" idx="10" hasCustomPrompt="1"/>
            <p:custDataLst>
              <p:tags r:id="rId3"/>
            </p:custDataLst>
          </p:nvPr>
        </p:nvSpPr>
        <p:spPr>
          <a:xfrm>
            <a:off x="1524000" y="2688610"/>
            <a:ext cx="10058400" cy="3559791"/>
          </a:xfrm>
        </p:spPr>
        <p:txBody>
          <a:bodyPr/>
          <a:lstStyle>
            <a:lvl1pPr>
              <a:spcBef>
                <a:spcPts val="1867"/>
              </a:spcBef>
              <a:spcAft>
                <a:spcPts val="0"/>
              </a:spcAft>
              <a:buFontTx/>
              <a:buNone/>
              <a:defRPr baseline="0"/>
            </a:lvl1pPr>
            <a:lvl2pPr>
              <a:buFontTx/>
              <a:buNone/>
              <a:defRPr/>
            </a:lvl2pPr>
            <a:lvl3pPr>
              <a:buFontTx/>
              <a:buNone/>
              <a:defRPr/>
            </a:lvl3pPr>
            <a:lvl4pPr>
              <a:buFontTx/>
              <a:buNone/>
              <a:defRPr/>
            </a:lvl4pPr>
            <a:lvl5pPr>
              <a:buFontTx/>
              <a:buNone/>
              <a:defRPr/>
            </a:lvl5pPr>
          </a:lstStyle>
          <a:p>
            <a:pPr lvl="0"/>
            <a:r>
              <a:rPr lang="en-US" dirty="0"/>
              <a:t>Click to add agenda topics --- no bullets here</a:t>
            </a:r>
          </a:p>
        </p:txBody>
      </p:sp>
      <p:sp>
        <p:nvSpPr>
          <p:cNvPr id="5" name="TextBox 4"/>
          <p:cNvSpPr txBox="1"/>
          <p:nvPr userDrawn="1"/>
        </p:nvSpPr>
        <p:spPr>
          <a:xfrm>
            <a:off x="4689746" y="6546849"/>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orient="horz" pos="1693">
          <p15:clr>
            <a:srgbClr val="5ACBF0"/>
          </p15:clr>
        </p15:guide>
        <p15:guide id="2" pos="960">
          <p15:clr>
            <a:srgbClr val="5ACBF0"/>
          </p15:clr>
        </p15:guide>
        <p15:guide id="3" pos="7296">
          <p15:clr>
            <a:srgbClr val="5ACBF0"/>
          </p15:clr>
        </p15:guide>
        <p15:guide id="4" orient="horz" pos="3945">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D20E43-B3EE-4B3C-8232-551DC61A70ED}"/>
              </a:ext>
            </a:extLst>
          </p:cNvPr>
          <p:cNvPicPr>
            <a:picLocks noChangeAspect="1"/>
          </p:cNvPicPr>
          <p:nvPr>
            <p:custDataLst>
              <p:tags r:id="rId1"/>
            </p:custDataLst>
          </p:nvPr>
        </p:nvPicPr>
        <p:blipFill>
          <a:blip r:embed="rId5"/>
          <a:stretch>
            <a:fillRect/>
          </a:stretch>
        </p:blipFill>
        <p:spPr bwMode="invGray">
          <a:xfrm>
            <a:off x="-1" y="2021760"/>
            <a:ext cx="12192005" cy="2540001"/>
          </a:xfrm>
          <a:prstGeom prst="rect">
            <a:avLst/>
          </a:prstGeom>
        </p:spPr>
      </p:pic>
      <p:sp>
        <p:nvSpPr>
          <p:cNvPr id="2" name="Title 1"/>
          <p:cNvSpPr>
            <a:spLocks noGrp="1"/>
          </p:cNvSpPr>
          <p:nvPr>
            <p:ph type="title" hasCustomPrompt="1"/>
            <p:custDataLst>
              <p:tags r:id="rId2"/>
            </p:custDataLst>
          </p:nvPr>
        </p:nvSpPr>
        <p:spPr>
          <a:xfrm>
            <a:off x="609601" y="2010333"/>
            <a:ext cx="10384465" cy="1253863"/>
          </a:xfrm>
        </p:spPr>
        <p:txBody>
          <a:bodyPr anchor="b">
            <a:normAutofit/>
          </a:bodyPr>
          <a:lstStyle>
            <a:lvl1pPr>
              <a:defRPr sz="3400">
                <a:solidFill>
                  <a:srgbClr val="FFFFFF"/>
                </a:solidFill>
                <a:effectLst>
                  <a:outerShdw blurRad="38100" dist="38100" dir="2700000" algn="tl">
                    <a:srgbClr val="000000">
                      <a:alpha val="43137"/>
                    </a:srgbClr>
                  </a:outerShdw>
                </a:effectLst>
              </a:defRPr>
            </a:lvl1pPr>
          </a:lstStyle>
          <a:p>
            <a:r>
              <a:rPr lang="en-US" dirty="0"/>
              <a:t>Click to Add a Title – Transition Slide</a:t>
            </a:r>
          </a:p>
        </p:txBody>
      </p:sp>
      <p:sp>
        <p:nvSpPr>
          <p:cNvPr id="3" name="Text Placeholder 2"/>
          <p:cNvSpPr>
            <a:spLocks noGrp="1"/>
          </p:cNvSpPr>
          <p:nvPr>
            <p:ph type="body" idx="1"/>
            <p:custDataLst>
              <p:tags r:id="rId3"/>
            </p:custDataLst>
          </p:nvPr>
        </p:nvSpPr>
        <p:spPr>
          <a:xfrm>
            <a:off x="609601" y="3430818"/>
            <a:ext cx="10384465" cy="1119515"/>
          </a:xfrm>
        </p:spPr>
        <p:txBody>
          <a:bodyPr/>
          <a:lstStyle>
            <a:lvl1pPr marL="0" indent="0">
              <a:buNone/>
              <a:defRPr sz="2400" i="1">
                <a:solidFill>
                  <a:srgbClr val="FFFFF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5" name="TextBox 4"/>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extLst mod="1">
    <p:ext uri="{DCECCB84-F9BA-43D5-87BE-67443E8EF086}">
      <p15:sldGuideLst xmlns:p15="http://schemas.microsoft.com/office/powerpoint/2012/main">
        <p15:guide id="1" pos="384">
          <p15:clr>
            <a:srgbClr val="5ACBF0"/>
          </p15:clr>
        </p15:guide>
        <p15:guide id="2" pos="6936">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Sub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p:txBody>
          <a:bodyPr/>
          <a:lstStyle/>
          <a:p>
            <a:r>
              <a:rPr lang="en-US" dirty="0"/>
              <a:t>Click to Add a Title</a:t>
            </a:r>
          </a:p>
        </p:txBody>
      </p:sp>
      <p:sp>
        <p:nvSpPr>
          <p:cNvPr id="3" name="Content Placeholder 2"/>
          <p:cNvSpPr>
            <a:spLocks noGrp="1"/>
          </p:cNvSpPr>
          <p:nvPr>
            <p:ph sz="half" idx="1" hasCustomPrompt="1"/>
            <p:custDataLst>
              <p:tags r:id="rId2"/>
            </p:custDataLst>
          </p:nvPr>
        </p:nvSpPr>
        <p:spPr>
          <a:xfrm>
            <a:off x="609600" y="1414463"/>
            <a:ext cx="5384800" cy="4848225"/>
          </a:xfrm>
        </p:spPr>
        <p:txBody>
          <a:bodyPr vert="horz" lIns="91440" tIns="45720" rIns="91440" bIns="45720" rtlCol="0">
            <a:noAutofit/>
          </a:bodyPr>
          <a:lstStyle>
            <a:lvl1pPr>
              <a:defRPr/>
            </a:lvl1pPr>
            <a:lvl2pPr>
              <a:defRPr/>
            </a:lvl2pPr>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custDataLst>
              <p:tags r:id="rId3"/>
            </p:custDataLst>
          </p:nvPr>
        </p:nvSpPr>
        <p:spPr>
          <a:xfrm>
            <a:off x="6197600" y="1414463"/>
            <a:ext cx="5384800" cy="4848225"/>
          </a:xfrm>
        </p:spPr>
        <p:txBody>
          <a:bodyPr vert="horz" lIns="91440" tIns="45720" rIns="91440" bIns="45720" rtlCol="0">
            <a:noAutofit/>
          </a:bodyPr>
          <a:lstStyle>
            <a:lvl1pPr>
              <a:defRPr/>
            </a:lvl1pPr>
            <a:lvl2pPr>
              <a:defRPr/>
            </a:lvl2pPr>
            <a:lvl3pPr>
              <a:defRPr/>
            </a:lvl3pPr>
            <a:lvl4pPr>
              <a:defRPr baseline="0"/>
            </a:lvl4pPr>
            <a:lvl5pPr>
              <a:defRPr baseline="0"/>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2" hasCustomPrompt="1"/>
            <p:custDataLst>
              <p:tags r:id="rId4"/>
            </p:custDataLst>
          </p:nvPr>
        </p:nvSpPr>
        <p:spPr>
          <a:xfrm>
            <a:off x="609600" y="838200"/>
            <a:ext cx="11582400" cy="457200"/>
          </a:xfrm>
        </p:spPr>
        <p:txBody>
          <a:bodyPr/>
          <a:lstStyle>
            <a:lvl1pPr marL="0" indent="0">
              <a:buNone/>
              <a:defRPr sz="2000" i="1"/>
            </a:lvl1pPr>
          </a:lstStyle>
          <a:p>
            <a:pPr lvl="0"/>
            <a:r>
              <a:rPr lang="en-US" dirty="0"/>
              <a:t>Click to Add a Subtitle</a:t>
            </a:r>
          </a:p>
        </p:txBody>
      </p:sp>
      <p:sp>
        <p:nvSpPr>
          <p:cNvPr id="6" name="TextBox 5"/>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overrideClrMapping bg1="lt1" tx1="dk1" bg2="lt2" tx2="dk2" accent1="accent1" accent2="accent2" accent3="accent3" accent4="accent4" accent5="accent5" accent6="accent6" hlink="hlink" folHlink="folHlink"/>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3945">
          <p15:clr>
            <a:srgbClr val="5ACBF0"/>
          </p15:clr>
        </p15:guide>
        <p15:guide id="5" orient="horz" pos="528">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a:t>Click to edit Master title style</a:t>
            </a:r>
            <a:endParaRPr lang="en-US" dirty="0"/>
          </a:p>
        </p:txBody>
      </p:sp>
      <p:sp>
        <p:nvSpPr>
          <p:cNvPr id="3" name="TextBox 2"/>
          <p:cNvSpPr txBox="1"/>
          <p:nvPr userDrawn="1"/>
        </p:nvSpPr>
        <p:spPr>
          <a:xfrm>
            <a:off x="4689746" y="6496050"/>
            <a:ext cx="1694695" cy="215444"/>
          </a:xfrm>
          <a:prstGeom prst="rect">
            <a:avLst/>
          </a:prstGeom>
          <a:noFill/>
        </p:spPr>
        <p:txBody>
          <a:bodyPr wrap="none" rtlCol="0">
            <a:spAutoFit/>
          </a:bodyPr>
          <a:lstStyle/>
          <a:p>
            <a:r>
              <a:rPr lang="en-US" sz="800" dirty="0"/>
              <a:t>Synopsys University Courseware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5.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4.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8.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3.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2.xml"/><Relationship Id="rId28" Type="http://schemas.openxmlformats.org/officeDocument/2006/relationships/tags" Target="../tags/tag7.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 Id="rId27" Type="http://schemas.openxmlformats.org/officeDocument/2006/relationships/tags" Target="../tags/tag6.xml"/><Relationship Id="rId30" Type="http://schemas.openxmlformats.org/officeDocument/2006/relationships/tags" Target="../tags/tag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custDataLst>
              <p:tags r:id="rId23"/>
            </p:custDataLst>
          </p:nvPr>
        </p:nvSpPr>
        <p:spPr>
          <a:xfrm>
            <a:off x="609600" y="68574"/>
            <a:ext cx="11581896"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custDataLst>
              <p:tags r:id="rId24"/>
            </p:custDataLst>
          </p:nvPr>
        </p:nvSpPr>
        <p:spPr>
          <a:xfrm>
            <a:off x="609600" y="1414463"/>
            <a:ext cx="10972800" cy="484822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pic>
        <p:nvPicPr>
          <p:cNvPr id="7" name="Picture 6"/>
          <p:cNvPicPr>
            <a:picLocks noChangeAspect="1"/>
          </p:cNvPicPr>
          <p:nvPr>
            <p:custDataLst>
              <p:tags r:id="rId25"/>
            </p:custDataLst>
          </p:nvPr>
        </p:nvPicPr>
        <p:blipFill>
          <a:blip r:embed="rId32"/>
          <a:stretch>
            <a:fillRect/>
          </a:stretch>
        </p:blipFill>
        <p:spPr>
          <a:xfrm>
            <a:off x="11101153" y="6542971"/>
            <a:ext cx="881902" cy="217536"/>
          </a:xfrm>
          <a:prstGeom prst="rect">
            <a:avLst/>
          </a:prstGeom>
        </p:spPr>
      </p:pic>
      <p:sp>
        <p:nvSpPr>
          <p:cNvPr id="8" name="TextBox 7"/>
          <p:cNvSpPr txBox="1"/>
          <p:nvPr>
            <p:custDataLst>
              <p:tags r:id="rId26"/>
            </p:custDataLst>
          </p:nvPr>
        </p:nvSpPr>
        <p:spPr>
          <a:xfrm>
            <a:off x="163812" y="6516189"/>
            <a:ext cx="3759200" cy="230832"/>
          </a:xfrm>
          <a:prstGeom prst="rect">
            <a:avLst/>
          </a:prstGeom>
          <a:noFill/>
        </p:spPr>
        <p:txBody>
          <a:bodyPr wrap="square" rtlCol="0">
            <a:spAutoFit/>
          </a:bodyPr>
          <a:lstStyle/>
          <a:p>
            <a:r>
              <a:rPr lang="en-US" sz="900" dirty="0">
                <a:solidFill>
                  <a:schemeClr val="tx1">
                    <a:lumMod val="50000"/>
                    <a:lumOff val="50000"/>
                  </a:schemeClr>
                </a:solidFill>
              </a:rPr>
              <a:t>© 2018 Synopsys, Inc. </a:t>
            </a:r>
          </a:p>
        </p:txBody>
      </p:sp>
      <p:sp>
        <p:nvSpPr>
          <p:cNvPr id="9" name="TextBox 8"/>
          <p:cNvSpPr txBox="1"/>
          <p:nvPr>
            <p:custDataLst>
              <p:tags r:id="rId27"/>
            </p:custDataLst>
          </p:nvPr>
        </p:nvSpPr>
        <p:spPr>
          <a:xfrm>
            <a:off x="1157671" y="6516189"/>
            <a:ext cx="853440" cy="230832"/>
          </a:xfrm>
          <a:prstGeom prst="rect">
            <a:avLst/>
          </a:prstGeom>
          <a:noFill/>
        </p:spPr>
        <p:txBody>
          <a:bodyPr wrap="square" rtlCol="0">
            <a:spAutoFit/>
          </a:bodyPr>
          <a:lstStyle/>
          <a:p>
            <a:pPr algn="ctr"/>
            <a:fld id="{CAE2347F-76BC-4690-80B5-B24BA0EA7B0A}" type="slidenum">
              <a:rPr lang="en-US" sz="900" dirty="0">
                <a:solidFill>
                  <a:schemeClr val="tx1">
                    <a:lumMod val="50000"/>
                    <a:lumOff val="50000"/>
                  </a:schemeClr>
                </a:solidFill>
              </a:rPr>
              <a:pPr algn="ctr"/>
              <a:t>‹#›</a:t>
            </a:fld>
            <a:endParaRPr lang="en-US" sz="900" dirty="0">
              <a:solidFill>
                <a:schemeClr val="tx1">
                  <a:lumMod val="50000"/>
                  <a:lumOff val="50000"/>
                </a:schemeClr>
              </a:solidFill>
            </a:endParaRPr>
          </a:p>
        </p:txBody>
      </p:sp>
      <p:sp>
        <p:nvSpPr>
          <p:cNvPr id="10" name="TaggedShape" hidden="1"/>
          <p:cNvSpPr/>
          <p:nvPr>
            <p:custDataLst>
              <p:tags r:id="rId28"/>
            </p:custDataLst>
          </p:nvPr>
        </p:nvSpPr>
        <p:spPr>
          <a:xfrm>
            <a:off x="0" y="0"/>
            <a:ext cx="12700" cy="12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4" name="TaggedShape" hidden="1"/>
          <p:cNvSpPr/>
          <p:nvPr>
            <p:custDataLst>
              <p:tags r:id="rId29"/>
            </p:custDataLst>
          </p:nvPr>
        </p:nvSpPr>
        <p:spPr>
          <a:xfrm>
            <a:off x="0" y="0"/>
            <a:ext cx="12700" cy="12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5" name="TaggedShape" hidden="1"/>
          <p:cNvSpPr/>
          <p:nvPr>
            <p:custDataLst>
              <p:tags r:id="rId30"/>
            </p:custDataLst>
          </p:nvPr>
        </p:nvSpPr>
        <p:spPr>
          <a:xfrm>
            <a:off x="0" y="0"/>
            <a:ext cx="12700" cy="12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6" name="TaggedShape" hidden="1"/>
          <p:cNvSpPr/>
          <p:nvPr>
            <p:custDataLst>
              <p:tags r:id="rId31"/>
            </p:custDataLst>
          </p:nvPr>
        </p:nvSpPr>
        <p:spPr>
          <a:xfrm>
            <a:off x="0" y="0"/>
            <a:ext cx="12700" cy="12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60" r:id="rId3"/>
    <p:sldLayoutId id="2147483676" r:id="rId4"/>
    <p:sldLayoutId id="2147483661" r:id="rId5"/>
    <p:sldLayoutId id="2147483662" r:id="rId6"/>
    <p:sldLayoutId id="2147483651" r:id="rId7"/>
    <p:sldLayoutId id="2147483663" r:id="rId8"/>
    <p:sldLayoutId id="2147483675" r:id="rId9"/>
    <p:sldLayoutId id="2147483655"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 id="2147483658" r:id="rId20"/>
    <p:sldLayoutId id="2147483659" r:id="rId21"/>
  </p:sldLayoutIdLst>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164592" indent="-164592" algn="l" defTabSz="914400" rtl="0" eaLnBrk="1" latinLnBrk="0" hangingPunct="1">
        <a:lnSpc>
          <a:spcPct val="100000"/>
        </a:lnSpc>
        <a:spcBef>
          <a:spcPts val="600"/>
        </a:spcBef>
        <a:buClr>
          <a:schemeClr val="tx1"/>
        </a:buClr>
        <a:buFont typeface="Arial" panose="020B0604020202020204" pitchFamily="34" charset="0"/>
        <a:buChar char="•"/>
        <a:defRPr sz="2000" kern="1200">
          <a:solidFill>
            <a:schemeClr val="tx1"/>
          </a:solidFill>
          <a:latin typeface="+mn-lt"/>
          <a:ea typeface="+mn-ea"/>
          <a:cs typeface="+mn-cs"/>
        </a:defRPr>
      </a:lvl1pPr>
      <a:lvl2pPr marL="457200" indent="-164592" algn="l" defTabSz="914400" rtl="0" eaLnBrk="1" latinLnBrk="0" hangingPunct="1">
        <a:lnSpc>
          <a:spcPct val="100000"/>
        </a:lnSpc>
        <a:spcBef>
          <a:spcPts val="600"/>
        </a:spcBef>
        <a:buClr>
          <a:schemeClr val="tx1"/>
        </a:buClr>
        <a:buFont typeface="Arial" panose="020B0604020202020204" pitchFamily="34" charset="0"/>
        <a:buChar char="–"/>
        <a:defRPr sz="1800" kern="1200">
          <a:solidFill>
            <a:schemeClr val="tx1"/>
          </a:solidFill>
          <a:latin typeface="+mn-lt"/>
          <a:ea typeface="+mn-ea"/>
          <a:cs typeface="+mn-cs"/>
        </a:defRPr>
      </a:lvl2pPr>
      <a:lvl3pPr marL="740664" indent="-164592" algn="l" defTabSz="914400" rtl="0" eaLnBrk="1" latinLnBrk="0" hangingPunct="1">
        <a:lnSpc>
          <a:spcPct val="100000"/>
        </a:lnSpc>
        <a:spcBef>
          <a:spcPts val="600"/>
        </a:spcBef>
        <a:buClr>
          <a:schemeClr val="tx1"/>
        </a:buClr>
        <a:buFont typeface="Arial" panose="020B0604020202020204" pitchFamily="34" charset="0"/>
        <a:buChar char="–"/>
        <a:defRPr sz="1600" kern="1200">
          <a:solidFill>
            <a:schemeClr val="tx1"/>
          </a:solidFill>
          <a:latin typeface="+mn-lt"/>
          <a:ea typeface="+mn-ea"/>
          <a:cs typeface="+mn-cs"/>
        </a:defRPr>
      </a:lvl3pPr>
      <a:lvl4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4pPr>
      <a:lvl5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5pPr>
      <a:lvl6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6pPr>
      <a:lvl7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7pPr>
      <a:lvl8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8pPr>
      <a:lvl9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A4A3A4"/>
          </p15:clr>
        </p15:guide>
        <p15:guide id="3" pos="3840">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1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hyperlink" Target="http://www.mikroe.co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7.jpg"/><Relationship Id="rId4" Type="http://schemas.openxmlformats.org/officeDocument/2006/relationships/hyperlink" Target="http://www.mikroe.com/click"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ARC </a:t>
            </a:r>
            <a:r>
              <a:rPr lang="en-US" altLang="zh-CN" dirty="0"/>
              <a:t>IoT</a:t>
            </a:r>
            <a:r>
              <a:rPr lang="en-US" dirty="0"/>
              <a:t> </a:t>
            </a:r>
            <a:r>
              <a:rPr lang="en-US" altLang="zh-CN" dirty="0"/>
              <a:t>Development</a:t>
            </a:r>
            <a:r>
              <a:rPr lang="en-US" dirty="0"/>
              <a:t> Kit </a:t>
            </a:r>
            <a:r>
              <a:rPr lang="en-US" altLang="zh-CN" dirty="0"/>
              <a:t>Introduction</a:t>
            </a:r>
            <a:endParaRPr lang="en-US" dirty="0"/>
          </a:p>
        </p:txBody>
      </p:sp>
    </p:spTree>
    <p:extLst>
      <p:ext uri="{BB962C8B-B14F-4D97-AF65-F5344CB8AC3E}">
        <p14:creationId xmlns:p14="http://schemas.microsoft.com/office/powerpoint/2010/main" val="24258638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Interrupt Overview</a:t>
            </a:r>
            <a:endParaRPr lang="en-US" dirty="0"/>
          </a:p>
        </p:txBody>
      </p:sp>
      <p:sp>
        <p:nvSpPr>
          <p:cNvPr id="3" name="Content Placeholder 2"/>
          <p:cNvSpPr>
            <a:spLocks noGrp="1"/>
          </p:cNvSpPr>
          <p:nvPr>
            <p:ph idx="1"/>
          </p:nvPr>
        </p:nvSpPr>
        <p:spPr/>
        <p:txBody>
          <a:bodyPr/>
          <a:lstStyle/>
          <a:p>
            <a:r>
              <a:rPr lang="en-US" altLang="zh-CN" dirty="0"/>
              <a:t>A</a:t>
            </a:r>
            <a:r>
              <a:rPr lang="en-US" dirty="0"/>
              <a:t>ll the interrupts sources are routed directly to the ARC EM9D interrupt controller </a:t>
            </a:r>
          </a:p>
          <a:p>
            <a:r>
              <a:rPr lang="en-US" dirty="0"/>
              <a:t>Each interrupt can be enabled/disabled individually</a:t>
            </a:r>
          </a:p>
          <a:p>
            <a:r>
              <a:rPr lang="en-US" altLang="zh-CN" dirty="0"/>
              <a:t>S</a:t>
            </a:r>
            <a:r>
              <a:rPr lang="en-US" dirty="0"/>
              <a:t>ensitivity can be re-programmed from level to edge </a:t>
            </a:r>
          </a:p>
          <a:p>
            <a:r>
              <a:rPr lang="en-US" altLang="zh-CN" dirty="0"/>
              <a:t>A</a:t>
            </a:r>
            <a:r>
              <a:rPr lang="en-US" dirty="0"/>
              <a:t>ll interrupts are enabled and level sensitive </a:t>
            </a:r>
            <a:r>
              <a:rPr lang="en-US" altLang="zh-CN" dirty="0"/>
              <a:t>a</a:t>
            </a:r>
            <a:r>
              <a:rPr lang="en-US" dirty="0"/>
              <a:t>fter reset,</a:t>
            </a:r>
            <a:r>
              <a:rPr lang="zh-CN" altLang="en-US" dirty="0"/>
              <a:t> </a:t>
            </a:r>
            <a:r>
              <a:rPr lang="en-US" dirty="0"/>
              <a:t>active-high</a:t>
            </a:r>
          </a:p>
        </p:txBody>
      </p:sp>
    </p:spTree>
    <p:extLst>
      <p:ext uri="{BB962C8B-B14F-4D97-AF65-F5344CB8AC3E}">
        <p14:creationId xmlns:p14="http://schemas.microsoft.com/office/powerpoint/2010/main" val="28763161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Interrupt Mapping</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107733658"/>
              </p:ext>
            </p:extLst>
          </p:nvPr>
        </p:nvGraphicFramePr>
        <p:xfrm>
          <a:off x="749300" y="1090246"/>
          <a:ext cx="5038932" cy="5148629"/>
        </p:xfrm>
        <a:graphic>
          <a:graphicData uri="http://schemas.openxmlformats.org/drawingml/2006/table">
            <a:tbl>
              <a:tblPr firstRow="1" firstCol="1" bandRow="1">
                <a:tableStyleId>{5C22544A-7EE6-4342-B048-85BDC9FD1C3A}</a:tableStyleId>
              </a:tblPr>
              <a:tblGrid>
                <a:gridCol w="943477">
                  <a:extLst>
                    <a:ext uri="{9D8B030D-6E8A-4147-A177-3AD203B41FA5}">
                      <a16:colId xmlns:a16="http://schemas.microsoft.com/office/drawing/2014/main" val="949165993"/>
                    </a:ext>
                  </a:extLst>
                </a:gridCol>
                <a:gridCol w="1391023">
                  <a:extLst>
                    <a:ext uri="{9D8B030D-6E8A-4147-A177-3AD203B41FA5}">
                      <a16:colId xmlns:a16="http://schemas.microsoft.com/office/drawing/2014/main" val="1014786619"/>
                    </a:ext>
                  </a:extLst>
                </a:gridCol>
                <a:gridCol w="2704432">
                  <a:extLst>
                    <a:ext uri="{9D8B030D-6E8A-4147-A177-3AD203B41FA5}">
                      <a16:colId xmlns:a16="http://schemas.microsoft.com/office/drawing/2014/main" val="4282893967"/>
                    </a:ext>
                  </a:extLst>
                </a:gridCol>
              </a:tblGrid>
              <a:tr h="271829">
                <a:tc>
                  <a:txBody>
                    <a:bodyPr/>
                    <a:lstStyle/>
                    <a:p>
                      <a:pPr marL="0" marR="0">
                        <a:lnSpc>
                          <a:spcPct val="150000"/>
                        </a:lnSpc>
                        <a:spcBef>
                          <a:spcPts val="600"/>
                        </a:spcBef>
                        <a:spcAft>
                          <a:spcPts val="300"/>
                        </a:spcAft>
                      </a:pPr>
                      <a:r>
                        <a:rPr lang="en-US" sz="1000">
                          <a:effectLst/>
                        </a:rPr>
                        <a:t>IRQ#</a:t>
                      </a:r>
                      <a:endParaRPr lang="en-US" sz="10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nSpc>
                          <a:spcPct val="150000"/>
                        </a:lnSpc>
                        <a:spcBef>
                          <a:spcPts val="600"/>
                        </a:spcBef>
                        <a:spcAft>
                          <a:spcPts val="300"/>
                        </a:spcAft>
                      </a:pPr>
                      <a:r>
                        <a:rPr lang="en-US" sz="1000" dirty="0">
                          <a:effectLst/>
                        </a:rPr>
                        <a:t>Interrupt Source</a:t>
                      </a:r>
                      <a:endParaRPr lang="en-US" sz="10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nSpc>
                          <a:spcPct val="150000"/>
                        </a:lnSpc>
                        <a:spcBef>
                          <a:spcPts val="600"/>
                        </a:spcBef>
                        <a:spcAft>
                          <a:spcPts val="300"/>
                        </a:spcAft>
                      </a:pPr>
                      <a:r>
                        <a:rPr lang="en-US" sz="1000" dirty="0">
                          <a:effectLst/>
                        </a:rPr>
                        <a:t>Remarks</a:t>
                      </a:r>
                      <a:endParaRPr lang="en-US" sz="10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extLst>
                  <a:ext uri="{0D108BD9-81ED-4DB2-BD59-A6C34878D82A}">
                    <a16:rowId xmlns:a16="http://schemas.microsoft.com/office/drawing/2014/main" val="918418637"/>
                  </a:ext>
                </a:extLst>
              </a:tr>
              <a:tr h="44450">
                <a:tc>
                  <a:txBody>
                    <a:bodyPr/>
                    <a:lstStyle/>
                    <a:p>
                      <a:pPr marL="0" marR="0">
                        <a:spcBef>
                          <a:spcPts val="200"/>
                        </a:spcBef>
                        <a:spcAft>
                          <a:spcPts val="200"/>
                        </a:spcAft>
                      </a:pPr>
                      <a:r>
                        <a:rPr lang="en-US" sz="1000" dirty="0">
                          <a:effectLst/>
                        </a:rPr>
                        <a:t>Irq16</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timer0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a:effectLst/>
                        </a:rPr>
                        <a:t> </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94580226"/>
                  </a:ext>
                </a:extLst>
              </a:tr>
              <a:tr h="44450">
                <a:tc>
                  <a:txBody>
                    <a:bodyPr/>
                    <a:lstStyle/>
                    <a:p>
                      <a:pPr marL="0" marR="0">
                        <a:spcBef>
                          <a:spcPts val="200"/>
                        </a:spcBef>
                        <a:spcAft>
                          <a:spcPts val="200"/>
                        </a:spcAft>
                      </a:pPr>
                      <a:r>
                        <a:rPr lang="en-US" sz="1000" dirty="0">
                          <a:effectLst/>
                        </a:rPr>
                        <a:t>Irq17</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timer1</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 </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58314520"/>
                  </a:ext>
                </a:extLst>
              </a:tr>
              <a:tr h="38100">
                <a:tc>
                  <a:txBody>
                    <a:bodyPr/>
                    <a:lstStyle/>
                    <a:p>
                      <a:pPr marL="0" marR="0">
                        <a:spcBef>
                          <a:spcPts val="200"/>
                        </a:spcBef>
                        <a:spcAft>
                          <a:spcPts val="200"/>
                        </a:spcAft>
                      </a:pPr>
                      <a:r>
                        <a:rPr lang="en-US" sz="1000" dirty="0">
                          <a:effectLst/>
                        </a:rPr>
                        <a:t>Irq18</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a:effectLst/>
                        </a:rPr>
                        <a:t>Watchdog Timer</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a:effectLst/>
                        </a:rPr>
                        <a:t> </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163332201"/>
                  </a:ext>
                </a:extLst>
              </a:tr>
              <a:tr h="44450">
                <a:tc>
                  <a:txBody>
                    <a:bodyPr/>
                    <a:lstStyle/>
                    <a:p>
                      <a:pPr marL="0" marR="0">
                        <a:spcBef>
                          <a:spcPts val="200"/>
                        </a:spcBef>
                        <a:spcAft>
                          <a:spcPts val="200"/>
                        </a:spcAft>
                      </a:pPr>
                      <a:r>
                        <a:rPr lang="en-US" sz="1000" dirty="0">
                          <a:effectLst/>
                        </a:rPr>
                        <a:t>Irq19</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err="1">
                          <a:effectLst/>
                        </a:rPr>
                        <a:t>io_gpio</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nl-NL" sz="1000" dirty="0">
                          <a:effectLst/>
                        </a:rPr>
                        <a:t>gpio_4b0_gpio_intr_flag</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45770043"/>
                  </a:ext>
                </a:extLst>
              </a:tr>
              <a:tr h="44450">
                <a:tc>
                  <a:txBody>
                    <a:bodyPr/>
                    <a:lstStyle/>
                    <a:p>
                      <a:pPr marL="0" marR="0">
                        <a:spcBef>
                          <a:spcPts val="200"/>
                        </a:spcBef>
                        <a:spcAft>
                          <a:spcPts val="200"/>
                        </a:spcAft>
                      </a:pPr>
                      <a:r>
                        <a:rPr lang="en-US" sz="1000" dirty="0">
                          <a:effectLst/>
                        </a:rPr>
                        <a:t>irq20 : irq35</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a:effectLst/>
                        </a:rPr>
                        <a:t>DMA controller</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err="1">
                          <a:effectLst/>
                        </a:rPr>
                        <a:t>DMA_done</a:t>
                      </a:r>
                      <a:r>
                        <a:rPr lang="en-US" sz="1000" dirty="0">
                          <a:effectLst/>
                        </a:rPr>
                        <a:t>[15:0]</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11766757"/>
                  </a:ext>
                </a:extLst>
              </a:tr>
              <a:tr h="44450">
                <a:tc>
                  <a:txBody>
                    <a:bodyPr/>
                    <a:lstStyle/>
                    <a:p>
                      <a:pPr marL="0" marR="0">
                        <a:spcBef>
                          <a:spcPts val="200"/>
                        </a:spcBef>
                        <a:spcAft>
                          <a:spcPts val="200"/>
                        </a:spcAft>
                      </a:pPr>
                      <a:r>
                        <a:rPr lang="en-US" sz="1000" dirty="0">
                          <a:effectLst/>
                        </a:rPr>
                        <a:t>irq36 : irq51</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a:effectLst/>
                        </a:rPr>
                        <a:t>DMA controller</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err="1">
                          <a:effectLst/>
                        </a:rPr>
                        <a:t>DMA_err</a:t>
                      </a:r>
                      <a:r>
                        <a:rPr lang="en-US" sz="1000" dirty="0">
                          <a:effectLst/>
                        </a:rPr>
                        <a:t>[15:0]</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0421718"/>
                  </a:ext>
                </a:extLst>
              </a:tr>
              <a:tr h="44450">
                <a:tc>
                  <a:txBody>
                    <a:bodyPr/>
                    <a:lstStyle/>
                    <a:p>
                      <a:pPr marL="0" marR="0">
                        <a:spcBef>
                          <a:spcPts val="200"/>
                        </a:spcBef>
                        <a:spcAft>
                          <a:spcPts val="200"/>
                        </a:spcAft>
                      </a:pPr>
                      <a:r>
                        <a:rPr lang="en-US" sz="1000" dirty="0">
                          <a:effectLst/>
                        </a:rPr>
                        <a:t>Irq52</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err="1">
                          <a:effectLst/>
                        </a:rPr>
                        <a:t>io_gpio</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nl-NL" sz="1000">
                          <a:effectLst/>
                        </a:rPr>
                        <a:t>gpio_4b1_gpio_intr_flag</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123488135"/>
                  </a:ext>
                </a:extLst>
              </a:tr>
              <a:tr h="59690">
                <a:tc>
                  <a:txBody>
                    <a:bodyPr/>
                    <a:lstStyle/>
                    <a:p>
                      <a:pPr marL="0" marR="0">
                        <a:spcBef>
                          <a:spcPts val="200"/>
                        </a:spcBef>
                        <a:spcAft>
                          <a:spcPts val="200"/>
                        </a:spcAft>
                      </a:pPr>
                      <a:r>
                        <a:rPr lang="en-US" sz="1000" dirty="0">
                          <a:effectLst/>
                        </a:rPr>
                        <a:t>Irq53</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err="1">
                          <a:effectLst/>
                        </a:rPr>
                        <a:t>io_gpio</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nl-NL" sz="1000" dirty="0">
                          <a:effectLst/>
                        </a:rPr>
                        <a:t>gpio_4b2_gpio_intr_flag</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850907809"/>
                  </a:ext>
                </a:extLst>
              </a:tr>
              <a:tr h="44450">
                <a:tc>
                  <a:txBody>
                    <a:bodyPr/>
                    <a:lstStyle/>
                    <a:p>
                      <a:pPr marL="0" marR="0">
                        <a:spcBef>
                          <a:spcPts val="200"/>
                        </a:spcBef>
                        <a:spcAft>
                          <a:spcPts val="200"/>
                        </a:spcAft>
                      </a:pPr>
                      <a:r>
                        <a:rPr lang="en-US" sz="1000" dirty="0">
                          <a:effectLst/>
                        </a:rPr>
                        <a:t>Irq54</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io_gpio</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nl-NL" sz="1000" dirty="0">
                          <a:effectLst/>
                        </a:rPr>
                        <a:t>gpio_8b0_gpio_intr_flag</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441237413"/>
                  </a:ext>
                </a:extLst>
              </a:tr>
              <a:tr h="44450">
                <a:tc>
                  <a:txBody>
                    <a:bodyPr/>
                    <a:lstStyle/>
                    <a:p>
                      <a:pPr marL="0" marR="0">
                        <a:spcBef>
                          <a:spcPts val="200"/>
                        </a:spcBef>
                        <a:spcAft>
                          <a:spcPts val="200"/>
                        </a:spcAft>
                      </a:pPr>
                      <a:r>
                        <a:rPr lang="en-US" sz="1000" dirty="0">
                          <a:effectLst/>
                        </a:rPr>
                        <a:t>Irq55</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io_gpio</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nl-NL" sz="1000" dirty="0">
                          <a:effectLst/>
                        </a:rPr>
                        <a:t>gpio_8b1_gpio_intr_flag</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851021693"/>
                  </a:ext>
                </a:extLst>
              </a:tr>
              <a:tr h="44450">
                <a:tc>
                  <a:txBody>
                    <a:bodyPr/>
                    <a:lstStyle/>
                    <a:p>
                      <a:pPr marL="0" marR="0">
                        <a:spcBef>
                          <a:spcPts val="200"/>
                        </a:spcBef>
                        <a:spcAft>
                          <a:spcPts val="200"/>
                        </a:spcAft>
                      </a:pPr>
                      <a:r>
                        <a:rPr lang="en-US" sz="1000" dirty="0">
                          <a:effectLst/>
                        </a:rPr>
                        <a:t>Irq56</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io_gpio</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nl-NL" sz="1000">
                          <a:effectLst/>
                        </a:rPr>
                        <a:t>gpio_8b2_gpio_intr_flag</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514956010"/>
                  </a:ext>
                </a:extLst>
              </a:tr>
              <a:tr h="44450">
                <a:tc>
                  <a:txBody>
                    <a:bodyPr/>
                    <a:lstStyle/>
                    <a:p>
                      <a:pPr marL="0" marR="0">
                        <a:spcBef>
                          <a:spcPts val="200"/>
                        </a:spcBef>
                        <a:spcAft>
                          <a:spcPts val="200"/>
                        </a:spcAft>
                      </a:pPr>
                      <a:r>
                        <a:rPr lang="en-US" sz="1000" dirty="0">
                          <a:effectLst/>
                        </a:rPr>
                        <a:t>Irq57</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io_gpio</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nl-NL" sz="1000">
                          <a:effectLst/>
                        </a:rPr>
                        <a:t>gpio_8b3_gpio_intr_flag</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299771258"/>
                  </a:ext>
                </a:extLst>
              </a:tr>
              <a:tr h="38100">
                <a:tc>
                  <a:txBody>
                    <a:bodyPr/>
                    <a:lstStyle/>
                    <a:p>
                      <a:pPr marL="0" marR="0">
                        <a:spcBef>
                          <a:spcPts val="200"/>
                        </a:spcBef>
                        <a:spcAft>
                          <a:spcPts val="200"/>
                        </a:spcAft>
                      </a:pPr>
                      <a:r>
                        <a:rPr lang="en-US" sz="1000" dirty="0">
                          <a:effectLst/>
                        </a:rPr>
                        <a:t>Irq58</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i2c_mst0_iic_mst_intr_err</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977747121"/>
                  </a:ext>
                </a:extLst>
              </a:tr>
              <a:tr h="38100">
                <a:tc>
                  <a:txBody>
                    <a:bodyPr/>
                    <a:lstStyle/>
                    <a:p>
                      <a:pPr marL="0" marR="0">
                        <a:spcBef>
                          <a:spcPts val="200"/>
                        </a:spcBef>
                        <a:spcAft>
                          <a:spcPts val="200"/>
                        </a:spcAft>
                      </a:pPr>
                      <a:r>
                        <a:rPr lang="en-US" sz="1000" dirty="0">
                          <a:effectLst/>
                        </a:rPr>
                        <a:t>Irq59</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i2c_mst0_iic_mst_intr_rx_avail</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460005874"/>
                  </a:ext>
                </a:extLst>
              </a:tr>
              <a:tr h="38100">
                <a:tc>
                  <a:txBody>
                    <a:bodyPr/>
                    <a:lstStyle/>
                    <a:p>
                      <a:pPr marL="0" marR="0">
                        <a:spcBef>
                          <a:spcPts val="200"/>
                        </a:spcBef>
                        <a:spcAft>
                          <a:spcPts val="200"/>
                        </a:spcAft>
                      </a:pPr>
                      <a:r>
                        <a:rPr lang="en-US" sz="1000" dirty="0">
                          <a:effectLst/>
                        </a:rPr>
                        <a:t>irq60 </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i2c_mst0_iic_mst_intr_tx_req</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030486505"/>
                  </a:ext>
                </a:extLst>
              </a:tr>
              <a:tr h="38100">
                <a:tc>
                  <a:txBody>
                    <a:bodyPr/>
                    <a:lstStyle/>
                    <a:p>
                      <a:pPr marL="0" marR="0">
                        <a:spcBef>
                          <a:spcPts val="200"/>
                        </a:spcBef>
                        <a:spcAft>
                          <a:spcPts val="200"/>
                        </a:spcAft>
                      </a:pPr>
                      <a:r>
                        <a:rPr lang="en-US" sz="1000" dirty="0">
                          <a:effectLst/>
                        </a:rPr>
                        <a:t>Irq61</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i2c_mst0_iic_mst_intr_stop_det</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651639838"/>
                  </a:ext>
                </a:extLst>
              </a:tr>
              <a:tr h="44450">
                <a:tc>
                  <a:txBody>
                    <a:bodyPr/>
                    <a:lstStyle/>
                    <a:p>
                      <a:pPr marL="0" marR="0">
                        <a:spcBef>
                          <a:spcPts val="200"/>
                        </a:spcBef>
                        <a:spcAft>
                          <a:spcPts val="200"/>
                        </a:spcAft>
                      </a:pPr>
                      <a:r>
                        <a:rPr lang="en-US" sz="1000" dirty="0">
                          <a:effectLst/>
                        </a:rPr>
                        <a:t>Irq62</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i2c_mst1</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i2c_mst1_iic_mst_intr_err</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241066397"/>
                  </a:ext>
                </a:extLst>
              </a:tr>
              <a:tr h="44450">
                <a:tc>
                  <a:txBody>
                    <a:bodyPr/>
                    <a:lstStyle/>
                    <a:p>
                      <a:pPr marL="0" marR="0">
                        <a:spcBef>
                          <a:spcPts val="200"/>
                        </a:spcBef>
                        <a:spcAft>
                          <a:spcPts val="200"/>
                        </a:spcAft>
                      </a:pPr>
                      <a:r>
                        <a:rPr lang="en-US" sz="1000" dirty="0">
                          <a:effectLst/>
                        </a:rPr>
                        <a:t>irq63 </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i2c_mst1</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i2c_mst1_iic_mst_intr_rx_avail</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878225918"/>
                  </a:ext>
                </a:extLst>
              </a:tr>
              <a:tr h="38100">
                <a:tc>
                  <a:txBody>
                    <a:bodyPr/>
                    <a:lstStyle/>
                    <a:p>
                      <a:pPr marL="0" marR="0">
                        <a:spcBef>
                          <a:spcPts val="200"/>
                        </a:spcBef>
                        <a:spcAft>
                          <a:spcPts val="200"/>
                        </a:spcAft>
                      </a:pPr>
                      <a:r>
                        <a:rPr lang="en-US" sz="1000" dirty="0">
                          <a:effectLst/>
                        </a:rPr>
                        <a:t>Irq64</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i2c_mst1</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i2c_mst1_iic_mst_intr_tx_req</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974226062"/>
                  </a:ext>
                </a:extLst>
              </a:tr>
              <a:tr h="44450">
                <a:tc>
                  <a:txBody>
                    <a:bodyPr/>
                    <a:lstStyle/>
                    <a:p>
                      <a:pPr marL="0" marR="0">
                        <a:spcBef>
                          <a:spcPts val="200"/>
                        </a:spcBef>
                        <a:spcAft>
                          <a:spcPts val="200"/>
                        </a:spcAft>
                      </a:pPr>
                      <a:r>
                        <a:rPr lang="en-US" sz="1000" dirty="0">
                          <a:effectLst/>
                        </a:rPr>
                        <a:t>Irq65</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i2c_mst1</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i2c_mst1_iic_mst_intr_stop_det</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677109018"/>
                  </a:ext>
                </a:extLst>
              </a:tr>
              <a:tr h="38100">
                <a:tc>
                  <a:txBody>
                    <a:bodyPr/>
                    <a:lstStyle/>
                    <a:p>
                      <a:pPr marL="0" marR="0">
                        <a:spcBef>
                          <a:spcPts val="200"/>
                        </a:spcBef>
                        <a:spcAft>
                          <a:spcPts val="200"/>
                        </a:spcAft>
                      </a:pPr>
                      <a:r>
                        <a:rPr lang="en-US" sz="1000" dirty="0">
                          <a:effectLst/>
                        </a:rPr>
                        <a:t>irq66 </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i2c_mst2</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i2c_mst2_iic_mst_intr_err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11930197"/>
                  </a:ext>
                </a:extLst>
              </a:tr>
              <a:tr h="38100">
                <a:tc>
                  <a:txBody>
                    <a:bodyPr/>
                    <a:lstStyle/>
                    <a:p>
                      <a:pPr marL="0" marR="0">
                        <a:spcBef>
                          <a:spcPts val="200"/>
                        </a:spcBef>
                        <a:spcAft>
                          <a:spcPts val="200"/>
                        </a:spcAft>
                      </a:pPr>
                      <a:r>
                        <a:rPr lang="en-US" sz="1000" dirty="0">
                          <a:effectLst/>
                        </a:rPr>
                        <a:t>Irq67</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i2c_mst2</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i2c_mst2_iic_mst_intr_rx_avail</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648759103"/>
                  </a:ext>
                </a:extLst>
              </a:tr>
              <a:tr h="38100">
                <a:tc>
                  <a:txBody>
                    <a:bodyPr/>
                    <a:lstStyle/>
                    <a:p>
                      <a:pPr marL="0" marR="0">
                        <a:spcBef>
                          <a:spcPts val="200"/>
                        </a:spcBef>
                        <a:spcAft>
                          <a:spcPts val="200"/>
                        </a:spcAft>
                      </a:pPr>
                      <a:r>
                        <a:rPr lang="en-US" sz="1000" dirty="0">
                          <a:effectLst/>
                        </a:rPr>
                        <a:t>Irq68</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i2c_mst2</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i2c_mst2_iic_mst_intr_tx_req</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361658361"/>
                  </a:ext>
                </a:extLst>
              </a:tr>
              <a:tr h="38100">
                <a:tc>
                  <a:txBody>
                    <a:bodyPr/>
                    <a:lstStyle/>
                    <a:p>
                      <a:pPr marL="0" marR="0">
                        <a:spcBef>
                          <a:spcPts val="200"/>
                        </a:spcBef>
                        <a:spcAft>
                          <a:spcPts val="200"/>
                        </a:spcAft>
                      </a:pPr>
                      <a:r>
                        <a:rPr lang="en-US" sz="1000" dirty="0">
                          <a:effectLst/>
                        </a:rPr>
                        <a:t>irq69 </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i2c_mst2</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i2c_mst2_iic_mst_intr_stop_det</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62022462"/>
                  </a:ext>
                </a:extLst>
              </a:tr>
              <a:tr h="38100">
                <a:tc>
                  <a:txBody>
                    <a:bodyPr/>
                    <a:lstStyle/>
                    <a:p>
                      <a:pPr marL="0" marR="0">
                        <a:spcBef>
                          <a:spcPts val="200"/>
                        </a:spcBef>
                        <a:spcAft>
                          <a:spcPts val="200"/>
                        </a:spcAft>
                      </a:pPr>
                      <a:r>
                        <a:rPr lang="en-US" sz="1000" dirty="0">
                          <a:effectLst/>
                        </a:rPr>
                        <a:t>Irq70</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nl-NL" sz="1000">
                          <a:effectLst/>
                        </a:rPr>
                        <a:t>spi_mst0_spi_mst_err_intr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512238939"/>
                  </a:ext>
                </a:extLst>
              </a:tr>
              <a:tr h="44450">
                <a:tc>
                  <a:txBody>
                    <a:bodyPr/>
                    <a:lstStyle/>
                    <a:p>
                      <a:pPr marL="0" marR="0">
                        <a:spcBef>
                          <a:spcPts val="200"/>
                        </a:spcBef>
                        <a:spcAft>
                          <a:spcPts val="200"/>
                        </a:spcAft>
                      </a:pPr>
                      <a:r>
                        <a:rPr lang="en-US" sz="1000" dirty="0">
                          <a:effectLst/>
                        </a:rPr>
                        <a:t>Irq71</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spi_mst0_spi_mst_intr_rx_avail</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59831993"/>
                  </a:ext>
                </a:extLst>
              </a:tr>
              <a:tr h="44450">
                <a:tc>
                  <a:txBody>
                    <a:bodyPr/>
                    <a:lstStyle/>
                    <a:p>
                      <a:pPr marL="0" marR="0">
                        <a:spcBef>
                          <a:spcPts val="200"/>
                        </a:spcBef>
                        <a:spcAft>
                          <a:spcPts val="200"/>
                        </a:spcAft>
                      </a:pPr>
                      <a:r>
                        <a:rPr lang="en-US" sz="1000" dirty="0">
                          <a:effectLst/>
                        </a:rPr>
                        <a:t>Irq72</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spi_mst0_spi_mst_intr_tx_req</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295088575"/>
                  </a:ext>
                </a:extLst>
              </a:tr>
              <a:tr h="38100">
                <a:tc>
                  <a:txBody>
                    <a:bodyPr/>
                    <a:lstStyle/>
                    <a:p>
                      <a:pPr marL="0" marR="0">
                        <a:spcBef>
                          <a:spcPts val="200"/>
                        </a:spcBef>
                        <a:spcAft>
                          <a:spcPts val="200"/>
                        </a:spcAft>
                      </a:pPr>
                      <a:r>
                        <a:rPr lang="en-US" sz="1000" dirty="0">
                          <a:effectLst/>
                        </a:rPr>
                        <a:t>irq73 </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spi_mst0_spi_mst_intr_idle</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502113907"/>
                  </a:ext>
                </a:extLst>
              </a:tr>
              <a:tr h="44450">
                <a:tc>
                  <a:txBody>
                    <a:bodyPr/>
                    <a:lstStyle/>
                    <a:p>
                      <a:pPr marL="0" marR="0">
                        <a:spcBef>
                          <a:spcPts val="200"/>
                        </a:spcBef>
                        <a:spcAft>
                          <a:spcPts val="200"/>
                        </a:spcAft>
                      </a:pPr>
                      <a:r>
                        <a:rPr lang="en-US" sz="1000" dirty="0">
                          <a:effectLst/>
                        </a:rPr>
                        <a:t>Irq74</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spi_mst1</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nl-NL" sz="1000">
                          <a:effectLst/>
                        </a:rPr>
                        <a:t>spi_mst1_spi_mst_err_intr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576442182"/>
                  </a:ext>
                </a:extLst>
              </a:tr>
              <a:tr h="44450">
                <a:tc>
                  <a:txBody>
                    <a:bodyPr/>
                    <a:lstStyle/>
                    <a:p>
                      <a:pPr marL="0" marR="0">
                        <a:spcBef>
                          <a:spcPts val="200"/>
                        </a:spcBef>
                        <a:spcAft>
                          <a:spcPts val="200"/>
                        </a:spcAft>
                      </a:pPr>
                      <a:r>
                        <a:rPr lang="en-US" sz="1000" dirty="0">
                          <a:effectLst/>
                        </a:rPr>
                        <a:t>Irq75</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spi_mst1</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spi_mst1_spi_mst_intr_rx_avail</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395332932"/>
                  </a:ext>
                </a:extLst>
              </a:tr>
              <a:tr h="38100">
                <a:tc>
                  <a:txBody>
                    <a:bodyPr/>
                    <a:lstStyle/>
                    <a:p>
                      <a:pPr marL="0" marR="0">
                        <a:spcBef>
                          <a:spcPts val="200"/>
                        </a:spcBef>
                        <a:spcAft>
                          <a:spcPts val="200"/>
                        </a:spcAft>
                      </a:pPr>
                      <a:r>
                        <a:rPr lang="en-US" sz="1000" dirty="0">
                          <a:effectLst/>
                        </a:rPr>
                        <a:t>irq76 </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spi_mst1</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spi_mst1_spi_mst_intr_tx_req</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971757264"/>
                  </a:ext>
                </a:extLst>
              </a:tr>
              <a:tr h="44450">
                <a:tc>
                  <a:txBody>
                    <a:bodyPr/>
                    <a:lstStyle/>
                    <a:p>
                      <a:pPr marL="0" marR="0">
                        <a:spcBef>
                          <a:spcPts val="200"/>
                        </a:spcBef>
                        <a:spcAft>
                          <a:spcPts val="200"/>
                        </a:spcAft>
                      </a:pPr>
                      <a:r>
                        <a:rPr lang="en-US" sz="1000" dirty="0">
                          <a:effectLst/>
                        </a:rPr>
                        <a:t>irq77</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spi_mst1</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spi_mst1_spi_mst_intr_idle</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5566086"/>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957321417"/>
              </p:ext>
            </p:extLst>
          </p:nvPr>
        </p:nvGraphicFramePr>
        <p:xfrm>
          <a:off x="5851769" y="1090246"/>
          <a:ext cx="5038932" cy="4380279"/>
        </p:xfrm>
        <a:graphic>
          <a:graphicData uri="http://schemas.openxmlformats.org/drawingml/2006/table">
            <a:tbl>
              <a:tblPr firstRow="1" firstCol="1" bandRow="1">
                <a:tableStyleId>{5C22544A-7EE6-4342-B048-85BDC9FD1C3A}</a:tableStyleId>
              </a:tblPr>
              <a:tblGrid>
                <a:gridCol w="911469">
                  <a:extLst>
                    <a:ext uri="{9D8B030D-6E8A-4147-A177-3AD203B41FA5}">
                      <a16:colId xmlns:a16="http://schemas.microsoft.com/office/drawing/2014/main" val="1626475886"/>
                    </a:ext>
                  </a:extLst>
                </a:gridCol>
                <a:gridCol w="1415562">
                  <a:extLst>
                    <a:ext uri="{9D8B030D-6E8A-4147-A177-3AD203B41FA5}">
                      <a16:colId xmlns:a16="http://schemas.microsoft.com/office/drawing/2014/main" val="1312210817"/>
                    </a:ext>
                  </a:extLst>
                </a:gridCol>
                <a:gridCol w="2711901">
                  <a:extLst>
                    <a:ext uri="{9D8B030D-6E8A-4147-A177-3AD203B41FA5}">
                      <a16:colId xmlns:a16="http://schemas.microsoft.com/office/drawing/2014/main" val="3216583807"/>
                    </a:ext>
                  </a:extLst>
                </a:gridCol>
              </a:tblGrid>
              <a:tr h="265479">
                <a:tc>
                  <a:txBody>
                    <a:bodyPr/>
                    <a:lstStyle/>
                    <a:p>
                      <a:pPr marL="0" marR="0">
                        <a:lnSpc>
                          <a:spcPct val="150000"/>
                        </a:lnSpc>
                        <a:spcBef>
                          <a:spcPts val="600"/>
                        </a:spcBef>
                        <a:spcAft>
                          <a:spcPts val="300"/>
                        </a:spcAft>
                      </a:pPr>
                      <a:r>
                        <a:rPr lang="en-US" sz="1000" dirty="0">
                          <a:effectLst/>
                        </a:rPr>
                        <a:t>IRQ#</a:t>
                      </a:r>
                      <a:endParaRPr lang="en-US" sz="10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nSpc>
                          <a:spcPct val="150000"/>
                        </a:lnSpc>
                        <a:spcBef>
                          <a:spcPts val="600"/>
                        </a:spcBef>
                        <a:spcAft>
                          <a:spcPts val="300"/>
                        </a:spcAft>
                      </a:pPr>
                      <a:r>
                        <a:rPr lang="en-US" sz="1000" dirty="0">
                          <a:effectLst/>
                        </a:rPr>
                        <a:t>Interrupt Source</a:t>
                      </a:r>
                      <a:endParaRPr lang="en-US" sz="10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nSpc>
                          <a:spcPct val="150000"/>
                        </a:lnSpc>
                        <a:spcBef>
                          <a:spcPts val="600"/>
                        </a:spcBef>
                        <a:spcAft>
                          <a:spcPts val="300"/>
                        </a:spcAft>
                      </a:pPr>
                      <a:r>
                        <a:rPr lang="en-US" sz="1000" dirty="0">
                          <a:effectLst/>
                        </a:rPr>
                        <a:t>Remarks</a:t>
                      </a:r>
                      <a:endParaRPr lang="en-US" sz="10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extLst>
                  <a:ext uri="{0D108BD9-81ED-4DB2-BD59-A6C34878D82A}">
                    <a16:rowId xmlns:a16="http://schemas.microsoft.com/office/drawing/2014/main" val="1464038833"/>
                  </a:ext>
                </a:extLst>
              </a:tr>
              <a:tr h="44450">
                <a:tc>
                  <a:txBody>
                    <a:bodyPr/>
                    <a:lstStyle/>
                    <a:p>
                      <a:pPr marL="0" marR="0">
                        <a:spcBef>
                          <a:spcPts val="200"/>
                        </a:spcBef>
                        <a:spcAft>
                          <a:spcPts val="200"/>
                        </a:spcAft>
                      </a:pPr>
                      <a:r>
                        <a:rPr lang="en-US" sz="1000" dirty="0">
                          <a:effectLst/>
                        </a:rPr>
                        <a:t>Irq78</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spi_mst2</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nl-NL" sz="1000">
                          <a:effectLst/>
                        </a:rPr>
                        <a:t>spi_mst2_spi_mst_err_intr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006988482"/>
                  </a:ext>
                </a:extLst>
              </a:tr>
              <a:tr h="38100">
                <a:tc>
                  <a:txBody>
                    <a:bodyPr/>
                    <a:lstStyle/>
                    <a:p>
                      <a:pPr marL="0" marR="0">
                        <a:spcBef>
                          <a:spcPts val="200"/>
                        </a:spcBef>
                        <a:spcAft>
                          <a:spcPts val="200"/>
                        </a:spcAft>
                      </a:pPr>
                      <a:r>
                        <a:rPr lang="en-US" sz="1000" dirty="0">
                          <a:effectLst/>
                        </a:rPr>
                        <a:t>irq79 </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spi_mst2</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spi_mst2_spi_mst_intr_rx_avail</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480900055"/>
                  </a:ext>
                </a:extLst>
              </a:tr>
              <a:tr h="44450">
                <a:tc>
                  <a:txBody>
                    <a:bodyPr/>
                    <a:lstStyle/>
                    <a:p>
                      <a:pPr marL="0" marR="0">
                        <a:spcBef>
                          <a:spcPts val="200"/>
                        </a:spcBef>
                        <a:spcAft>
                          <a:spcPts val="200"/>
                        </a:spcAft>
                      </a:pPr>
                      <a:r>
                        <a:rPr lang="en-US" sz="1000" dirty="0">
                          <a:effectLst/>
                        </a:rPr>
                        <a:t>Irq80</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spi_mst2</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spi_mst2_spi_mst_intr_tx_req</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600704655"/>
                  </a:ext>
                </a:extLst>
              </a:tr>
              <a:tr h="38100">
                <a:tc>
                  <a:txBody>
                    <a:bodyPr/>
                    <a:lstStyle/>
                    <a:p>
                      <a:pPr marL="0" marR="0">
                        <a:spcBef>
                          <a:spcPts val="200"/>
                        </a:spcBef>
                        <a:spcAft>
                          <a:spcPts val="200"/>
                        </a:spcAft>
                      </a:pPr>
                      <a:r>
                        <a:rPr lang="en-US" sz="1000" dirty="0">
                          <a:effectLst/>
                        </a:rPr>
                        <a:t>Irq81</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spi_mst2</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spi_mst2_spi_mst_intr_idle</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605557577"/>
                  </a:ext>
                </a:extLst>
              </a:tr>
              <a:tr h="44450">
                <a:tc>
                  <a:txBody>
                    <a:bodyPr/>
                    <a:lstStyle/>
                    <a:p>
                      <a:pPr marL="0" marR="0">
                        <a:spcBef>
                          <a:spcPts val="200"/>
                        </a:spcBef>
                        <a:spcAft>
                          <a:spcPts val="200"/>
                        </a:spcAft>
                      </a:pPr>
                      <a:r>
                        <a:rPr lang="en-US" sz="1000" dirty="0">
                          <a:effectLst/>
                        </a:rPr>
                        <a:t>irq82 </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spi_slv0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spi_slv0_spi_slv_err_intr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487407401"/>
                  </a:ext>
                </a:extLst>
              </a:tr>
              <a:tr h="38100">
                <a:tc>
                  <a:txBody>
                    <a:bodyPr/>
                    <a:lstStyle/>
                    <a:p>
                      <a:pPr marL="0" marR="0">
                        <a:spcBef>
                          <a:spcPts val="200"/>
                        </a:spcBef>
                        <a:spcAft>
                          <a:spcPts val="200"/>
                        </a:spcAft>
                      </a:pPr>
                      <a:r>
                        <a:rPr lang="en-US" sz="1000" dirty="0">
                          <a:effectLst/>
                        </a:rPr>
                        <a:t>Irq83</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spi_slv0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spi_slv0_spi_slv_intr_rx_avail</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724543242"/>
                  </a:ext>
                </a:extLst>
              </a:tr>
              <a:tr h="38100">
                <a:tc>
                  <a:txBody>
                    <a:bodyPr/>
                    <a:lstStyle/>
                    <a:p>
                      <a:pPr marL="0" marR="0">
                        <a:spcBef>
                          <a:spcPts val="200"/>
                        </a:spcBef>
                        <a:spcAft>
                          <a:spcPts val="200"/>
                        </a:spcAft>
                      </a:pPr>
                      <a:r>
                        <a:rPr lang="en-US" sz="1000" dirty="0">
                          <a:effectLst/>
                        </a:rPr>
                        <a:t>Irq84</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spi_slv0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spi_slv0_spi_slv_intr_tx_req</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804472295"/>
                  </a:ext>
                </a:extLst>
              </a:tr>
              <a:tr h="38100">
                <a:tc>
                  <a:txBody>
                    <a:bodyPr/>
                    <a:lstStyle/>
                    <a:p>
                      <a:pPr marL="0" marR="0">
                        <a:spcBef>
                          <a:spcPts val="200"/>
                        </a:spcBef>
                        <a:spcAft>
                          <a:spcPts val="200"/>
                        </a:spcAft>
                      </a:pPr>
                      <a:r>
                        <a:rPr lang="en-US" sz="1000" dirty="0">
                          <a:effectLst/>
                        </a:rPr>
                        <a:t>Irq85</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spi_slv0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spi_slv0_spi_slv_intr_idle</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450952088"/>
                  </a:ext>
                </a:extLst>
              </a:tr>
              <a:tr h="38100">
                <a:tc>
                  <a:txBody>
                    <a:bodyPr/>
                    <a:lstStyle/>
                    <a:p>
                      <a:pPr marL="0" marR="0">
                        <a:spcBef>
                          <a:spcPts val="200"/>
                        </a:spcBef>
                        <a:spcAft>
                          <a:spcPts val="200"/>
                        </a:spcAft>
                      </a:pPr>
                      <a:r>
                        <a:rPr lang="en-US" sz="1000" dirty="0">
                          <a:effectLst/>
                        </a:rPr>
                        <a:t>Irq86</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uart0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uart0_uart_intr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425218582"/>
                  </a:ext>
                </a:extLst>
              </a:tr>
              <a:tr h="38100">
                <a:tc>
                  <a:txBody>
                    <a:bodyPr/>
                    <a:lstStyle/>
                    <a:p>
                      <a:pPr marL="0" marR="0">
                        <a:spcBef>
                          <a:spcPts val="200"/>
                        </a:spcBef>
                        <a:spcAft>
                          <a:spcPts val="200"/>
                        </a:spcAft>
                      </a:pPr>
                      <a:r>
                        <a:rPr lang="en-US" sz="1000" dirty="0">
                          <a:effectLst/>
                        </a:rPr>
                        <a:t>Irq87</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uart1</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uart1_uart_intr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61429245"/>
                  </a:ext>
                </a:extLst>
              </a:tr>
              <a:tr h="38100">
                <a:tc>
                  <a:txBody>
                    <a:bodyPr/>
                    <a:lstStyle/>
                    <a:p>
                      <a:pPr marL="0" marR="0">
                        <a:spcBef>
                          <a:spcPts val="200"/>
                        </a:spcBef>
                        <a:spcAft>
                          <a:spcPts val="200"/>
                        </a:spcAft>
                      </a:pPr>
                      <a:r>
                        <a:rPr lang="en-US" sz="1000" dirty="0">
                          <a:effectLst/>
                        </a:rPr>
                        <a:t>Irq88</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uart2</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uart2_uart_intr</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582616036"/>
                  </a:ext>
                </a:extLst>
              </a:tr>
              <a:tr h="38100">
                <a:tc>
                  <a:txBody>
                    <a:bodyPr/>
                    <a:lstStyle/>
                    <a:p>
                      <a:pPr marL="0" marR="0">
                        <a:spcBef>
                          <a:spcPts val="200"/>
                        </a:spcBef>
                        <a:spcAft>
                          <a:spcPts val="200"/>
                        </a:spcAft>
                      </a:pPr>
                      <a:r>
                        <a:rPr lang="en-US" sz="1000" dirty="0">
                          <a:effectLst/>
                        </a:rPr>
                        <a:t>Irq89</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uart3</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uart3_uart_intr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505330399"/>
                  </a:ext>
                </a:extLst>
              </a:tr>
              <a:tr h="57150">
                <a:tc>
                  <a:txBody>
                    <a:bodyPr/>
                    <a:lstStyle/>
                    <a:p>
                      <a:pPr marL="0" marR="0">
                        <a:spcBef>
                          <a:spcPts val="200"/>
                        </a:spcBef>
                        <a:spcAft>
                          <a:spcPts val="200"/>
                        </a:spcAft>
                      </a:pPr>
                      <a:r>
                        <a:rPr lang="en-US" sz="1000" dirty="0">
                          <a:effectLst/>
                        </a:rPr>
                        <a:t>Irq90</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external</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100"/>
                        </a:spcBef>
                        <a:spcAft>
                          <a:spcPts val="100"/>
                        </a:spcAft>
                      </a:pPr>
                      <a:r>
                        <a:rPr lang="en-US" sz="1000">
                          <a:effectLst/>
                        </a:rPr>
                        <a:t>External wakeup interrupt</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3436391"/>
                  </a:ext>
                </a:extLst>
              </a:tr>
              <a:tr h="38100">
                <a:tc>
                  <a:txBody>
                    <a:bodyPr/>
                    <a:lstStyle/>
                    <a:p>
                      <a:pPr marL="0" marR="0">
                        <a:spcBef>
                          <a:spcPts val="200"/>
                        </a:spcBef>
                        <a:spcAft>
                          <a:spcPts val="200"/>
                        </a:spcAft>
                      </a:pPr>
                      <a:r>
                        <a:rPr lang="en-US" sz="1000" dirty="0">
                          <a:effectLst/>
                        </a:rPr>
                        <a:t>Irq91</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sdio</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SDIO interrupt</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485075745"/>
                  </a:ext>
                </a:extLst>
              </a:tr>
              <a:tr h="38100">
                <a:tc>
                  <a:txBody>
                    <a:bodyPr/>
                    <a:lstStyle/>
                    <a:p>
                      <a:pPr marL="0" marR="0">
                        <a:spcBef>
                          <a:spcPts val="200"/>
                        </a:spcBef>
                        <a:spcAft>
                          <a:spcPts val="200"/>
                        </a:spcAft>
                      </a:pPr>
                      <a:r>
                        <a:rPr lang="en-US" sz="1000" dirty="0">
                          <a:effectLst/>
                        </a:rPr>
                        <a:t>Irq92</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i2s tx</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I2S TX empty interrupt</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39032689"/>
                  </a:ext>
                </a:extLst>
              </a:tr>
              <a:tr h="38100">
                <a:tc>
                  <a:txBody>
                    <a:bodyPr/>
                    <a:lstStyle/>
                    <a:p>
                      <a:pPr marL="0" marR="0">
                        <a:spcBef>
                          <a:spcPts val="200"/>
                        </a:spcBef>
                        <a:spcAft>
                          <a:spcPts val="200"/>
                        </a:spcAft>
                      </a:pPr>
                      <a:r>
                        <a:rPr lang="en-US" sz="1000" dirty="0">
                          <a:effectLst/>
                        </a:rPr>
                        <a:t>Irq93</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i2s tx</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I2S TX overrun interrupt</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793502440"/>
                  </a:ext>
                </a:extLst>
              </a:tr>
              <a:tr h="38100">
                <a:tc>
                  <a:txBody>
                    <a:bodyPr/>
                    <a:lstStyle/>
                    <a:p>
                      <a:pPr marL="0" marR="0">
                        <a:spcBef>
                          <a:spcPts val="200"/>
                        </a:spcBef>
                        <a:spcAft>
                          <a:spcPts val="200"/>
                        </a:spcAft>
                      </a:pPr>
                      <a:r>
                        <a:rPr lang="en-US" sz="1000" dirty="0">
                          <a:effectLst/>
                        </a:rPr>
                        <a:t>Irq94</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i2s rx</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I2S RX data available interrupt</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59187714"/>
                  </a:ext>
                </a:extLst>
              </a:tr>
              <a:tr h="38100">
                <a:tc>
                  <a:txBody>
                    <a:bodyPr/>
                    <a:lstStyle/>
                    <a:p>
                      <a:pPr marL="0" marR="0">
                        <a:spcBef>
                          <a:spcPts val="200"/>
                        </a:spcBef>
                        <a:spcAft>
                          <a:spcPts val="200"/>
                        </a:spcAft>
                      </a:pPr>
                      <a:r>
                        <a:rPr lang="en-US" sz="1000" dirty="0">
                          <a:effectLst/>
                        </a:rPr>
                        <a:t>Irq95</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i2s rx</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I2S RX overrun interrupt</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826070953"/>
                  </a:ext>
                </a:extLst>
              </a:tr>
              <a:tr h="38100">
                <a:tc>
                  <a:txBody>
                    <a:bodyPr/>
                    <a:lstStyle/>
                    <a:p>
                      <a:pPr marL="0" marR="0">
                        <a:spcBef>
                          <a:spcPts val="200"/>
                        </a:spcBef>
                        <a:spcAft>
                          <a:spcPts val="200"/>
                        </a:spcAft>
                      </a:pPr>
                      <a:r>
                        <a:rPr lang="en-US" sz="1000" dirty="0">
                          <a:effectLst/>
                        </a:rPr>
                        <a:t>Irq96</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USB</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USB interface interrupt, Active low</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572763473"/>
                  </a:ext>
                </a:extLst>
              </a:tr>
              <a:tr h="38100">
                <a:tc>
                  <a:txBody>
                    <a:bodyPr/>
                    <a:lstStyle/>
                    <a:p>
                      <a:pPr marL="0" marR="0">
                        <a:spcBef>
                          <a:spcPts val="200"/>
                        </a:spcBef>
                        <a:spcAft>
                          <a:spcPts val="200"/>
                        </a:spcAft>
                      </a:pPr>
                      <a:r>
                        <a:rPr lang="en-US" sz="1000" dirty="0">
                          <a:effectLst/>
                        </a:rPr>
                        <a:t>Irq97</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adc_int</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ADC convert channels finish interrupt</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944514802"/>
                  </a:ext>
                </a:extLst>
              </a:tr>
              <a:tr h="38100">
                <a:tc>
                  <a:txBody>
                    <a:bodyPr/>
                    <a:lstStyle/>
                    <a:p>
                      <a:pPr marL="0" marR="0">
                        <a:spcBef>
                          <a:spcPts val="200"/>
                        </a:spcBef>
                        <a:spcAft>
                          <a:spcPts val="200"/>
                        </a:spcAft>
                      </a:pPr>
                      <a:r>
                        <a:rPr lang="en-US" sz="1000" dirty="0">
                          <a:effectLst/>
                        </a:rPr>
                        <a:t>Irq98</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i_timer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 i_timer interrupt[0]</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182435803"/>
                  </a:ext>
                </a:extLst>
              </a:tr>
              <a:tr h="38100">
                <a:tc>
                  <a:txBody>
                    <a:bodyPr/>
                    <a:lstStyle/>
                    <a:p>
                      <a:pPr marL="0" marR="0">
                        <a:spcBef>
                          <a:spcPts val="200"/>
                        </a:spcBef>
                        <a:spcAft>
                          <a:spcPts val="200"/>
                        </a:spcAft>
                      </a:pPr>
                      <a:r>
                        <a:rPr lang="en-US" sz="1000" dirty="0">
                          <a:effectLst/>
                        </a:rPr>
                        <a:t>Irq99</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i_timer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 </a:t>
                      </a:r>
                      <a:r>
                        <a:rPr lang="en-US" sz="1000" dirty="0" err="1">
                          <a:effectLst/>
                        </a:rPr>
                        <a:t>i_timer</a:t>
                      </a:r>
                      <a:r>
                        <a:rPr lang="en-US" sz="1000" dirty="0">
                          <a:effectLst/>
                        </a:rPr>
                        <a:t> interrupt[1]</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409240605"/>
                  </a:ext>
                </a:extLst>
              </a:tr>
              <a:tr h="38100">
                <a:tc>
                  <a:txBody>
                    <a:bodyPr/>
                    <a:lstStyle/>
                    <a:p>
                      <a:pPr marL="0" marR="0">
                        <a:spcBef>
                          <a:spcPts val="200"/>
                        </a:spcBef>
                        <a:spcAft>
                          <a:spcPts val="200"/>
                        </a:spcAft>
                      </a:pPr>
                      <a:r>
                        <a:rPr lang="en-US" sz="1000" dirty="0">
                          <a:effectLst/>
                        </a:rPr>
                        <a:t>Irq100</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i_timer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 </a:t>
                      </a:r>
                      <a:r>
                        <a:rPr lang="en-US" sz="1000" dirty="0" err="1">
                          <a:effectLst/>
                        </a:rPr>
                        <a:t>i_timer</a:t>
                      </a:r>
                      <a:r>
                        <a:rPr lang="en-US" sz="1000" dirty="0">
                          <a:effectLst/>
                        </a:rPr>
                        <a:t> interrupt[2]</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367017743"/>
                  </a:ext>
                </a:extLst>
              </a:tr>
              <a:tr h="38100">
                <a:tc>
                  <a:txBody>
                    <a:bodyPr/>
                    <a:lstStyle/>
                    <a:p>
                      <a:pPr marL="0" marR="0">
                        <a:spcBef>
                          <a:spcPts val="200"/>
                        </a:spcBef>
                        <a:spcAft>
                          <a:spcPts val="200"/>
                        </a:spcAft>
                      </a:pPr>
                      <a:r>
                        <a:rPr lang="en-US" sz="1000" dirty="0">
                          <a:effectLst/>
                        </a:rPr>
                        <a:t>Irq101</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i_timer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a:effectLst/>
                        </a:rPr>
                        <a:t> i_timer interrupt[3]</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409784496"/>
                  </a:ext>
                </a:extLst>
              </a:tr>
              <a:tr h="38100">
                <a:tc>
                  <a:txBody>
                    <a:bodyPr/>
                    <a:lstStyle/>
                    <a:p>
                      <a:pPr marL="0" marR="0">
                        <a:spcBef>
                          <a:spcPts val="200"/>
                        </a:spcBef>
                        <a:spcAft>
                          <a:spcPts val="200"/>
                        </a:spcAft>
                      </a:pPr>
                      <a:r>
                        <a:rPr lang="en-US" sz="1000" dirty="0">
                          <a:effectLst/>
                        </a:rPr>
                        <a:t>Irq102</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i_timer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 </a:t>
                      </a:r>
                      <a:r>
                        <a:rPr lang="en-US" sz="1000" dirty="0" err="1">
                          <a:effectLst/>
                        </a:rPr>
                        <a:t>i_timer</a:t>
                      </a:r>
                      <a:r>
                        <a:rPr lang="en-US" sz="1000" dirty="0">
                          <a:effectLst/>
                        </a:rPr>
                        <a:t> interrupt[4]</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81495591"/>
                  </a:ext>
                </a:extLst>
              </a:tr>
              <a:tr h="38100">
                <a:tc>
                  <a:txBody>
                    <a:bodyPr/>
                    <a:lstStyle/>
                    <a:p>
                      <a:pPr marL="0" marR="0">
                        <a:spcBef>
                          <a:spcPts val="200"/>
                        </a:spcBef>
                        <a:spcAft>
                          <a:spcPts val="200"/>
                        </a:spcAft>
                      </a:pPr>
                      <a:r>
                        <a:rPr lang="en-US" sz="1000" dirty="0">
                          <a:effectLst/>
                        </a:rPr>
                        <a:t>Irq103</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a:effectLst/>
                        </a:rPr>
                        <a:t>i_timer</a:t>
                      </a:r>
                      <a:endParaRPr lang="en-US" sz="10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 </a:t>
                      </a:r>
                      <a:r>
                        <a:rPr lang="en-US" sz="1000" dirty="0" err="1">
                          <a:effectLst/>
                        </a:rPr>
                        <a:t>i_timer</a:t>
                      </a:r>
                      <a:r>
                        <a:rPr lang="en-US" sz="1000" dirty="0">
                          <a:effectLst/>
                        </a:rPr>
                        <a:t> interrupt[5]</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239635608"/>
                  </a:ext>
                </a:extLst>
              </a:tr>
              <a:tr h="38100">
                <a:tc>
                  <a:txBody>
                    <a:bodyPr/>
                    <a:lstStyle/>
                    <a:p>
                      <a:pPr marL="0" marR="0">
                        <a:spcBef>
                          <a:spcPts val="200"/>
                        </a:spcBef>
                        <a:spcAft>
                          <a:spcPts val="200"/>
                        </a:spcAft>
                      </a:pPr>
                      <a:r>
                        <a:rPr lang="en-US" sz="1000" dirty="0">
                          <a:effectLst/>
                        </a:rPr>
                        <a:t>Irq104</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00"/>
                        </a:spcBef>
                        <a:spcAft>
                          <a:spcPts val="200"/>
                        </a:spcAft>
                      </a:pPr>
                      <a:r>
                        <a:rPr lang="en-US" sz="1000" dirty="0" err="1">
                          <a:effectLst/>
                        </a:rPr>
                        <a:t>i_rtc</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spcBef>
                          <a:spcPts val="200"/>
                        </a:spcBef>
                        <a:spcAft>
                          <a:spcPts val="200"/>
                        </a:spcAft>
                      </a:pPr>
                      <a:r>
                        <a:rPr lang="en-US" sz="1000" dirty="0">
                          <a:effectLst/>
                        </a:rPr>
                        <a:t> </a:t>
                      </a:r>
                      <a:r>
                        <a:rPr lang="en-US" sz="1000" dirty="0" err="1">
                          <a:effectLst/>
                        </a:rPr>
                        <a:t>i_rtc</a:t>
                      </a:r>
                      <a:r>
                        <a:rPr lang="en-US" sz="1000" dirty="0">
                          <a:effectLst/>
                        </a:rPr>
                        <a:t> interrupt</a:t>
                      </a:r>
                      <a:endParaRPr lang="en-US" sz="10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382125348"/>
                  </a:ext>
                </a:extLst>
              </a:tr>
            </a:tbl>
          </a:graphicData>
        </a:graphic>
      </p:graphicFrame>
    </p:spTree>
    <p:extLst>
      <p:ext uri="{BB962C8B-B14F-4D97-AF65-F5344CB8AC3E}">
        <p14:creationId xmlns:p14="http://schemas.microsoft.com/office/powerpoint/2010/main" val="280453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Memory Map Overview</a:t>
            </a:r>
          </a:p>
        </p:txBody>
      </p:sp>
      <p:sp>
        <p:nvSpPr>
          <p:cNvPr id="3" name="Content Placeholder 2"/>
          <p:cNvSpPr>
            <a:spLocks noGrp="1"/>
          </p:cNvSpPr>
          <p:nvPr>
            <p:ph idx="1"/>
          </p:nvPr>
        </p:nvSpPr>
        <p:spPr>
          <a:xfrm>
            <a:off x="7130004" y="1414463"/>
            <a:ext cx="4452395" cy="4848225"/>
          </a:xfrm>
        </p:spPr>
        <p:txBody>
          <a:bodyPr>
            <a:normAutofit/>
          </a:bodyPr>
          <a:lstStyle/>
          <a:p>
            <a:r>
              <a:rPr lang="en-US" dirty="0"/>
              <a:t>System Memory</a:t>
            </a:r>
          </a:p>
          <a:p>
            <a:pPr lvl="1"/>
            <a:r>
              <a:rPr lang="en-US" sz="1600" dirty="0"/>
              <a:t>256 KB </a:t>
            </a:r>
            <a:r>
              <a:rPr lang="en-US" sz="1600" dirty="0" err="1"/>
              <a:t>eFLASH</a:t>
            </a:r>
            <a:r>
              <a:rPr lang="en-US" sz="1600" dirty="0"/>
              <a:t> </a:t>
            </a:r>
          </a:p>
          <a:p>
            <a:pPr lvl="1"/>
            <a:r>
              <a:rPr lang="en-US" sz="1600" dirty="0"/>
              <a:t>2 MB Boot SPI</a:t>
            </a:r>
          </a:p>
          <a:p>
            <a:pPr lvl="1"/>
            <a:r>
              <a:rPr lang="en-US" sz="1600" dirty="0"/>
              <a:t>128 KB SRAM</a:t>
            </a:r>
          </a:p>
          <a:p>
            <a:pPr lvl="1"/>
            <a:r>
              <a:rPr lang="en-US" sz="1600" dirty="0"/>
              <a:t>256 KB ICCM</a:t>
            </a:r>
          </a:p>
          <a:p>
            <a:pPr lvl="1"/>
            <a:r>
              <a:rPr lang="en-US" sz="1600" dirty="0"/>
              <a:t>128 KB DCCM</a:t>
            </a:r>
          </a:p>
          <a:p>
            <a:pPr lvl="1"/>
            <a:r>
              <a:rPr lang="en-US" sz="1600" dirty="0"/>
              <a:t>32 KB </a:t>
            </a:r>
            <a:r>
              <a:rPr lang="en-US" sz="1600" dirty="0" err="1"/>
              <a:t>XMemory</a:t>
            </a:r>
            <a:endParaRPr lang="en-US" sz="1600" dirty="0"/>
          </a:p>
          <a:p>
            <a:pPr lvl="1"/>
            <a:r>
              <a:rPr lang="en-US" sz="1600" dirty="0"/>
              <a:t>32 KB </a:t>
            </a:r>
            <a:r>
              <a:rPr lang="en-US" sz="1600" dirty="0" err="1"/>
              <a:t>YMemory</a:t>
            </a:r>
            <a:endParaRPr lang="en-US" sz="1600" dirty="0"/>
          </a:p>
          <a:p>
            <a:r>
              <a:rPr lang="en-US" dirty="0"/>
              <a:t>2 x 2 Mbyte SPI Flash </a:t>
            </a:r>
          </a:p>
          <a:p>
            <a:pPr lvl="1"/>
            <a:r>
              <a:rPr lang="en-US" sz="1600" dirty="0"/>
              <a:t>One SPI Flash (U19, </a:t>
            </a:r>
            <a:r>
              <a:rPr lang="en-US" altLang="zh-CN" sz="1600" dirty="0"/>
              <a:t>connected to the Boot SPI</a:t>
            </a:r>
            <a:r>
              <a:rPr lang="en-US" sz="1600" dirty="0"/>
              <a:t>) is pre-loaded with a firmware upgrade application</a:t>
            </a:r>
          </a:p>
          <a:p>
            <a:pPr lvl="1"/>
            <a:r>
              <a:rPr lang="en-US" sz="1600" dirty="0"/>
              <a:t>One SPI Flash (U35, connected to SPI master 0) is available for users</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214443607"/>
              </p:ext>
            </p:extLst>
          </p:nvPr>
        </p:nvGraphicFramePr>
        <p:xfrm>
          <a:off x="859284" y="1230923"/>
          <a:ext cx="6090548" cy="4605045"/>
        </p:xfrm>
        <a:graphic>
          <a:graphicData uri="http://schemas.openxmlformats.org/drawingml/2006/table">
            <a:tbl>
              <a:tblPr firstRow="1" firstCol="1" bandRow="1">
                <a:tableStyleId>{5C22544A-7EE6-4342-B048-85BDC9FD1C3A}</a:tableStyleId>
              </a:tblPr>
              <a:tblGrid>
                <a:gridCol w="1421831">
                  <a:extLst>
                    <a:ext uri="{9D8B030D-6E8A-4147-A177-3AD203B41FA5}">
                      <a16:colId xmlns:a16="http://schemas.microsoft.com/office/drawing/2014/main" val="1384329505"/>
                    </a:ext>
                  </a:extLst>
                </a:gridCol>
                <a:gridCol w="1749670">
                  <a:extLst>
                    <a:ext uri="{9D8B030D-6E8A-4147-A177-3AD203B41FA5}">
                      <a16:colId xmlns:a16="http://schemas.microsoft.com/office/drawing/2014/main" val="3476338554"/>
                    </a:ext>
                  </a:extLst>
                </a:gridCol>
                <a:gridCol w="2919047">
                  <a:extLst>
                    <a:ext uri="{9D8B030D-6E8A-4147-A177-3AD203B41FA5}">
                      <a16:colId xmlns:a16="http://schemas.microsoft.com/office/drawing/2014/main" val="3816586067"/>
                    </a:ext>
                  </a:extLst>
                </a:gridCol>
              </a:tblGrid>
              <a:tr h="337845">
                <a:tc>
                  <a:txBody>
                    <a:bodyPr/>
                    <a:lstStyle/>
                    <a:p>
                      <a:pPr marL="0" marR="0" algn="ctr">
                        <a:lnSpc>
                          <a:spcPct val="150000"/>
                        </a:lnSpc>
                        <a:spcBef>
                          <a:spcPts val="600"/>
                        </a:spcBef>
                        <a:spcAft>
                          <a:spcPts val="600"/>
                        </a:spcAft>
                      </a:pPr>
                      <a:r>
                        <a:rPr lang="en-US" sz="1400">
                          <a:effectLst/>
                        </a:rPr>
                        <a:t>Offset</a:t>
                      </a:r>
                      <a:endParaRPr lang="en-US" sz="14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gn="ctr">
                        <a:lnSpc>
                          <a:spcPct val="150000"/>
                        </a:lnSpc>
                        <a:spcBef>
                          <a:spcPts val="600"/>
                        </a:spcBef>
                        <a:spcAft>
                          <a:spcPts val="600"/>
                        </a:spcAft>
                      </a:pPr>
                      <a:r>
                        <a:rPr lang="en-US" sz="1400" dirty="0">
                          <a:effectLst/>
                        </a:rPr>
                        <a:t>Size</a:t>
                      </a:r>
                      <a:endParaRPr lang="en-US" sz="14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gn="ctr">
                        <a:lnSpc>
                          <a:spcPct val="150000"/>
                        </a:lnSpc>
                        <a:spcBef>
                          <a:spcPts val="600"/>
                        </a:spcBef>
                        <a:spcAft>
                          <a:spcPts val="600"/>
                        </a:spcAft>
                      </a:pPr>
                      <a:r>
                        <a:rPr lang="en-US" sz="1400" dirty="0">
                          <a:effectLst/>
                        </a:rPr>
                        <a:t>Slave</a:t>
                      </a:r>
                      <a:endParaRPr lang="en-US" sz="14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extLst>
                  <a:ext uri="{0D108BD9-81ED-4DB2-BD59-A6C34878D82A}">
                    <a16:rowId xmlns:a16="http://schemas.microsoft.com/office/drawing/2014/main" val="2738970358"/>
                  </a:ext>
                </a:extLst>
              </a:tr>
              <a:tr h="0">
                <a:tc>
                  <a:txBody>
                    <a:bodyPr/>
                    <a:lstStyle/>
                    <a:p>
                      <a:pPr marL="0" marR="0" algn="ctr">
                        <a:spcBef>
                          <a:spcPts val="300"/>
                        </a:spcBef>
                        <a:spcAft>
                          <a:spcPts val="300"/>
                        </a:spcAft>
                      </a:pPr>
                      <a:r>
                        <a:rPr lang="en-US" sz="1400" dirty="0">
                          <a:effectLst/>
                        </a:rPr>
                        <a:t>0x0000_0000</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256 KB</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err="1">
                          <a:effectLst/>
                        </a:rPr>
                        <a:t>eFLASH</a:t>
                      </a:r>
                      <a:r>
                        <a:rPr lang="en-US" sz="1400" dirty="0">
                          <a:effectLst/>
                        </a:rPr>
                        <a:t> READ</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27536516"/>
                  </a:ext>
                </a:extLst>
              </a:tr>
              <a:tr h="0">
                <a:tc>
                  <a:txBody>
                    <a:bodyPr/>
                    <a:lstStyle/>
                    <a:p>
                      <a:pPr marL="0" marR="0" algn="ctr">
                        <a:spcBef>
                          <a:spcPts val="300"/>
                        </a:spcBef>
                        <a:spcAft>
                          <a:spcPts val="300"/>
                        </a:spcAft>
                      </a:pPr>
                      <a:r>
                        <a:rPr lang="en-US" sz="1400">
                          <a:effectLst/>
                        </a:rPr>
                        <a:t>0x1000_0000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2 MB</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External BOOT SPI Flash</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79559632"/>
                  </a:ext>
                </a:extLst>
              </a:tr>
              <a:tr h="0">
                <a:tc>
                  <a:txBody>
                    <a:bodyPr/>
                    <a:lstStyle/>
                    <a:p>
                      <a:pPr marL="0" marR="0" algn="ctr">
                        <a:spcBef>
                          <a:spcPts val="300"/>
                        </a:spcBef>
                        <a:spcAft>
                          <a:spcPts val="300"/>
                        </a:spcAft>
                      </a:pPr>
                      <a:r>
                        <a:rPr lang="en-US" sz="1400">
                          <a:effectLst/>
                        </a:rPr>
                        <a:t>0x2000_0000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256 KB</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ICCM0 RAM</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54330495"/>
                  </a:ext>
                </a:extLst>
              </a:tr>
              <a:tr h="0">
                <a:tc>
                  <a:txBody>
                    <a:bodyPr/>
                    <a:lstStyle/>
                    <a:p>
                      <a:pPr marL="0" marR="0" algn="ctr">
                        <a:spcBef>
                          <a:spcPts val="300"/>
                        </a:spcBef>
                        <a:spcAft>
                          <a:spcPts val="300"/>
                        </a:spcAft>
                      </a:pPr>
                      <a:r>
                        <a:rPr lang="en-US" sz="1400">
                          <a:effectLst/>
                        </a:rPr>
                        <a:t>0x3000_0000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128 KB</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SRAM</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36476371"/>
                  </a:ext>
                </a:extLst>
              </a:tr>
              <a:tr h="0">
                <a:tc>
                  <a:txBody>
                    <a:bodyPr/>
                    <a:lstStyle/>
                    <a:p>
                      <a:pPr marL="0" marR="0" algn="ctr">
                        <a:spcBef>
                          <a:spcPts val="300"/>
                        </a:spcBef>
                        <a:spcAft>
                          <a:spcPts val="300"/>
                        </a:spcAft>
                      </a:pPr>
                      <a:r>
                        <a:rPr lang="en-US" sz="1400">
                          <a:effectLst/>
                        </a:rPr>
                        <a:t>0x8000_0000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128 KB</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DCCM</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37405033"/>
                  </a:ext>
                </a:extLst>
              </a:tr>
              <a:tr h="0">
                <a:tc>
                  <a:txBody>
                    <a:bodyPr/>
                    <a:lstStyle/>
                    <a:p>
                      <a:pPr marL="0" marR="0" algn="ctr">
                        <a:spcBef>
                          <a:spcPts val="300"/>
                        </a:spcBef>
                        <a:spcAft>
                          <a:spcPts val="300"/>
                        </a:spcAft>
                      </a:pPr>
                      <a:r>
                        <a:rPr lang="en-US" sz="1400">
                          <a:effectLst/>
                        </a:rPr>
                        <a:t>0xC000_0000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32 KB</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XCCM</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218204269"/>
                  </a:ext>
                </a:extLst>
              </a:tr>
              <a:tr h="0">
                <a:tc>
                  <a:txBody>
                    <a:bodyPr/>
                    <a:lstStyle/>
                    <a:p>
                      <a:pPr marL="0" marR="0" algn="ctr">
                        <a:spcBef>
                          <a:spcPts val="300"/>
                        </a:spcBef>
                        <a:spcAft>
                          <a:spcPts val="300"/>
                        </a:spcAft>
                      </a:pPr>
                      <a:r>
                        <a:rPr lang="en-US" sz="1400">
                          <a:effectLst/>
                        </a:rPr>
                        <a:t>0xE000_0000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32 KB</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YCCM</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37231679"/>
                  </a:ext>
                </a:extLst>
              </a:tr>
              <a:tr h="0">
                <a:tc>
                  <a:txBody>
                    <a:bodyPr/>
                    <a:lstStyle/>
                    <a:p>
                      <a:pPr marL="0" marR="0" algn="ctr">
                        <a:spcBef>
                          <a:spcPts val="300"/>
                        </a:spcBef>
                        <a:spcAft>
                          <a:spcPts val="300"/>
                        </a:spcAft>
                      </a:pPr>
                      <a:r>
                        <a:rPr lang="en-US" sz="1400">
                          <a:effectLst/>
                        </a:rPr>
                        <a:t>0xF000_0000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256 Byte</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I2S TX</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76732551"/>
                  </a:ext>
                </a:extLst>
              </a:tr>
              <a:tr h="0">
                <a:tc>
                  <a:txBody>
                    <a:bodyPr/>
                    <a:lstStyle/>
                    <a:p>
                      <a:pPr marL="0" marR="0" algn="ctr">
                        <a:spcBef>
                          <a:spcPts val="300"/>
                        </a:spcBef>
                        <a:spcAft>
                          <a:spcPts val="300"/>
                        </a:spcAft>
                      </a:pPr>
                      <a:r>
                        <a:rPr lang="en-US" sz="1400">
                          <a:effectLst/>
                        </a:rPr>
                        <a:t>0xF000_1000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256 Byte</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I2S RX</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82988778"/>
                  </a:ext>
                </a:extLst>
              </a:tr>
              <a:tr h="0">
                <a:tc>
                  <a:txBody>
                    <a:bodyPr/>
                    <a:lstStyle/>
                    <a:p>
                      <a:pPr marL="0" marR="0" algn="ctr">
                        <a:spcBef>
                          <a:spcPts val="300"/>
                        </a:spcBef>
                        <a:spcAft>
                          <a:spcPts val="300"/>
                        </a:spcAft>
                      </a:pPr>
                      <a:r>
                        <a:rPr lang="en-US" sz="1400" dirty="0">
                          <a:effectLst/>
                        </a:rPr>
                        <a:t>0xF000_2000</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N/A </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Reserved</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98698605"/>
                  </a:ext>
                </a:extLst>
              </a:tr>
              <a:tr h="0">
                <a:tc>
                  <a:txBody>
                    <a:bodyPr/>
                    <a:lstStyle/>
                    <a:p>
                      <a:pPr marL="0" marR="0" algn="ctr">
                        <a:spcBef>
                          <a:spcPts val="300"/>
                        </a:spcBef>
                        <a:spcAft>
                          <a:spcPts val="300"/>
                        </a:spcAft>
                      </a:pPr>
                      <a:r>
                        <a:rPr lang="en-US" sz="1400">
                          <a:effectLst/>
                        </a:rPr>
                        <a:t>0xF000_3000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256 Byte</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BOOT SPI CTRL</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52087457"/>
                  </a:ext>
                </a:extLst>
              </a:tr>
              <a:tr h="0">
                <a:tc>
                  <a:txBody>
                    <a:bodyPr/>
                    <a:lstStyle/>
                    <a:p>
                      <a:pPr marL="0" marR="0" algn="ctr">
                        <a:spcBef>
                          <a:spcPts val="300"/>
                        </a:spcBef>
                        <a:spcAft>
                          <a:spcPts val="300"/>
                        </a:spcAft>
                      </a:pPr>
                      <a:r>
                        <a:rPr lang="en-US" sz="1400">
                          <a:effectLst/>
                        </a:rPr>
                        <a:t>0xF000_4000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altLang="zh-CN" sz="1400" dirty="0">
                          <a:effectLst/>
                        </a:rPr>
                        <a:t>N/A</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Reserved</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57308271"/>
                  </a:ext>
                </a:extLst>
              </a:tr>
              <a:tr h="0">
                <a:tc>
                  <a:txBody>
                    <a:bodyPr/>
                    <a:lstStyle/>
                    <a:p>
                      <a:pPr marL="0" marR="0" algn="ctr">
                        <a:spcBef>
                          <a:spcPts val="300"/>
                        </a:spcBef>
                        <a:spcAft>
                          <a:spcPts val="300"/>
                        </a:spcAft>
                      </a:pPr>
                      <a:r>
                        <a:rPr lang="en-US" sz="1400">
                          <a:effectLst/>
                        </a:rPr>
                        <a:t>0xF000_5000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256 Byte</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RTC</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51651744"/>
                  </a:ext>
                </a:extLst>
              </a:tr>
              <a:tr h="0">
                <a:tc>
                  <a:txBody>
                    <a:bodyPr/>
                    <a:lstStyle/>
                    <a:p>
                      <a:pPr marL="0" marR="0" algn="ctr">
                        <a:spcBef>
                          <a:spcPts val="300"/>
                        </a:spcBef>
                        <a:spcAft>
                          <a:spcPts val="300"/>
                        </a:spcAft>
                      </a:pPr>
                      <a:r>
                        <a:rPr lang="en-US" sz="1400">
                          <a:effectLst/>
                        </a:rPr>
                        <a:t>0xF000_6000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256 Byte</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PWM</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65595438"/>
                  </a:ext>
                </a:extLst>
              </a:tr>
              <a:tr h="0">
                <a:tc>
                  <a:txBody>
                    <a:bodyPr/>
                    <a:lstStyle/>
                    <a:p>
                      <a:pPr marL="0" marR="0" algn="ctr">
                        <a:spcBef>
                          <a:spcPts val="300"/>
                        </a:spcBef>
                        <a:spcAft>
                          <a:spcPts val="300"/>
                        </a:spcAft>
                      </a:pPr>
                      <a:r>
                        <a:rPr lang="en-US" sz="1400">
                          <a:effectLst/>
                        </a:rPr>
                        <a:t>0xF000_7000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128 Byte</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ADC CTRL</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27201776"/>
                  </a:ext>
                </a:extLst>
              </a:tr>
              <a:tr h="0">
                <a:tc>
                  <a:txBody>
                    <a:bodyPr/>
                    <a:lstStyle/>
                    <a:p>
                      <a:pPr marL="0" marR="0" algn="ctr">
                        <a:spcBef>
                          <a:spcPts val="300"/>
                        </a:spcBef>
                        <a:spcAft>
                          <a:spcPts val="300"/>
                        </a:spcAft>
                      </a:pPr>
                      <a:r>
                        <a:rPr lang="en-US" sz="1400">
                          <a:effectLst/>
                        </a:rPr>
                        <a:t>0xF000_8000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N/A</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Reserved</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6272992"/>
                  </a:ext>
                </a:extLst>
              </a:tr>
              <a:tr h="0">
                <a:tc>
                  <a:txBody>
                    <a:bodyPr/>
                    <a:lstStyle/>
                    <a:p>
                      <a:pPr marL="0" marR="0" algn="ctr">
                        <a:spcBef>
                          <a:spcPts val="300"/>
                        </a:spcBef>
                        <a:spcAft>
                          <a:spcPts val="300"/>
                        </a:spcAft>
                      </a:pPr>
                      <a:r>
                        <a:rPr lang="en-US" sz="1400">
                          <a:effectLst/>
                        </a:rPr>
                        <a:t>0xF000_9000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32 Byte</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eFlash CTRL</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22810496"/>
                  </a:ext>
                </a:extLst>
              </a:tr>
              <a:tr h="0">
                <a:tc>
                  <a:txBody>
                    <a:bodyPr/>
                    <a:lstStyle/>
                    <a:p>
                      <a:pPr marL="0" marR="0" algn="ctr">
                        <a:spcBef>
                          <a:spcPts val="300"/>
                        </a:spcBef>
                        <a:spcAft>
                          <a:spcPts val="300"/>
                        </a:spcAft>
                      </a:pPr>
                      <a:r>
                        <a:rPr lang="en-US" sz="1400">
                          <a:effectLst/>
                        </a:rPr>
                        <a:t>0xF000_a000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144 Byte</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a:effectLst/>
                        </a:rPr>
                        <a:t>SYS Configure</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22828529"/>
                  </a:ext>
                </a:extLst>
              </a:tr>
              <a:tr h="0">
                <a:tc>
                  <a:txBody>
                    <a:bodyPr/>
                    <a:lstStyle/>
                    <a:p>
                      <a:pPr marL="0" marR="0" algn="ctr">
                        <a:spcBef>
                          <a:spcPts val="300"/>
                        </a:spcBef>
                        <a:spcAft>
                          <a:spcPts val="300"/>
                        </a:spcAft>
                      </a:pPr>
                      <a:r>
                        <a:rPr lang="en-US" sz="1400">
                          <a:effectLst/>
                        </a:rPr>
                        <a:t>0xF000_b000</a:t>
                      </a:r>
                      <a:endParaRPr lang="en-US" sz="14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1 KB</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SDIO CTRL</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626134822"/>
                  </a:ext>
                </a:extLst>
              </a:tr>
              <a:tr h="0">
                <a:tc>
                  <a:txBody>
                    <a:bodyPr/>
                    <a:lstStyle/>
                    <a:p>
                      <a:pPr marL="0" marR="0" algn="ctr">
                        <a:spcBef>
                          <a:spcPts val="300"/>
                        </a:spcBef>
                        <a:spcAft>
                          <a:spcPts val="300"/>
                        </a:spcAft>
                      </a:pPr>
                      <a:r>
                        <a:rPr lang="en-US" sz="1400" dirty="0">
                          <a:effectLst/>
                        </a:rPr>
                        <a:t>0xF004_0000</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256 KB</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1400" dirty="0">
                          <a:effectLst/>
                        </a:rPr>
                        <a:t>USB CTRL</a:t>
                      </a:r>
                      <a:endParaRPr lang="en-US" sz="14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68225379"/>
                  </a:ext>
                </a:extLst>
              </a:tr>
            </a:tbl>
          </a:graphicData>
        </a:graphic>
      </p:graphicFrame>
    </p:spTree>
    <p:extLst>
      <p:ext uri="{BB962C8B-B14F-4D97-AF65-F5344CB8AC3E}">
        <p14:creationId xmlns:p14="http://schemas.microsoft.com/office/powerpoint/2010/main" val="18390013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Contents</a:t>
            </a:r>
          </a:p>
        </p:txBody>
      </p:sp>
      <p:sp>
        <p:nvSpPr>
          <p:cNvPr id="4" name="Content Placeholder 2"/>
          <p:cNvSpPr txBox="1">
            <a:spLocks/>
          </p:cNvSpPr>
          <p:nvPr/>
        </p:nvSpPr>
        <p:spPr>
          <a:xfrm>
            <a:off x="2353733" y="3277130"/>
            <a:ext cx="4792133" cy="1971878"/>
          </a:xfrm>
          <a:prstGeom prst="rect">
            <a:avLst/>
          </a:prstGeom>
        </p:spPr>
        <p:txBody>
          <a:bodyPr/>
          <a:lstStyle>
            <a:lvl1pPr marL="164592" indent="-164592" algn="l" defTabSz="914400" rtl="0" eaLnBrk="1" latinLnBrk="0" hangingPunct="1">
              <a:lnSpc>
                <a:spcPct val="100000"/>
              </a:lnSpc>
              <a:spcBef>
                <a:spcPts val="600"/>
              </a:spcBef>
              <a:buClr>
                <a:schemeClr val="tx1"/>
              </a:buClr>
              <a:buFont typeface="Arial" panose="020B0604020202020204" pitchFamily="34" charset="0"/>
              <a:buChar char="•"/>
              <a:defRPr sz="2000" kern="1200">
                <a:solidFill>
                  <a:schemeClr val="tx1"/>
                </a:solidFill>
                <a:latin typeface="+mn-lt"/>
                <a:ea typeface="+mn-ea"/>
                <a:cs typeface="+mn-cs"/>
              </a:defRPr>
            </a:lvl1pPr>
            <a:lvl2pPr marL="457200" indent="-164592" algn="l" defTabSz="914400" rtl="0" eaLnBrk="1" latinLnBrk="0" hangingPunct="1">
              <a:lnSpc>
                <a:spcPct val="100000"/>
              </a:lnSpc>
              <a:spcBef>
                <a:spcPts val="600"/>
              </a:spcBef>
              <a:buClr>
                <a:schemeClr val="tx1"/>
              </a:buClr>
              <a:buFont typeface="Arial" panose="020B0604020202020204" pitchFamily="34" charset="0"/>
              <a:buChar char="–"/>
              <a:defRPr sz="1800" kern="1200">
                <a:solidFill>
                  <a:schemeClr val="tx1"/>
                </a:solidFill>
                <a:latin typeface="+mn-lt"/>
                <a:ea typeface="+mn-ea"/>
                <a:cs typeface="+mn-cs"/>
              </a:defRPr>
            </a:lvl2pPr>
            <a:lvl3pPr marL="740664" indent="-164592" algn="l" defTabSz="914400" rtl="0" eaLnBrk="1" latinLnBrk="0" hangingPunct="1">
              <a:lnSpc>
                <a:spcPct val="100000"/>
              </a:lnSpc>
              <a:spcBef>
                <a:spcPts val="600"/>
              </a:spcBef>
              <a:buClr>
                <a:schemeClr val="tx1"/>
              </a:buClr>
              <a:buFont typeface="Arial" panose="020B0604020202020204" pitchFamily="34" charset="0"/>
              <a:buChar char="–"/>
              <a:defRPr sz="1600" kern="1200">
                <a:solidFill>
                  <a:schemeClr val="tx1"/>
                </a:solidFill>
                <a:latin typeface="+mn-lt"/>
                <a:ea typeface="+mn-ea"/>
                <a:cs typeface="+mn-cs"/>
              </a:defRPr>
            </a:lvl3pPr>
            <a:lvl4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4pPr>
            <a:lvl5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5pPr>
            <a:lvl6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6pPr>
            <a:lvl7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7pPr>
            <a:lvl8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8pPr>
            <a:lvl9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9pPr>
          </a:lstStyle>
          <a:p>
            <a:r>
              <a:rPr lang="en-US" dirty="0">
                <a:solidFill>
                  <a:schemeClr val="bg1">
                    <a:lumMod val="75000"/>
                  </a:schemeClr>
                </a:solidFill>
              </a:rPr>
              <a:t>ARC </a:t>
            </a:r>
            <a:r>
              <a:rPr lang="en-US" altLang="zh-CN" dirty="0" err="1">
                <a:solidFill>
                  <a:schemeClr val="bg1">
                    <a:lumMod val="75000"/>
                  </a:schemeClr>
                </a:solidFill>
              </a:rPr>
              <a:t>IoT</a:t>
            </a:r>
            <a:r>
              <a:rPr lang="en-US" dirty="0">
                <a:solidFill>
                  <a:schemeClr val="bg1">
                    <a:lumMod val="75000"/>
                  </a:schemeClr>
                </a:solidFill>
              </a:rPr>
              <a:t> </a:t>
            </a:r>
            <a:r>
              <a:rPr lang="en-US" altLang="zh-CN" dirty="0">
                <a:solidFill>
                  <a:schemeClr val="bg1">
                    <a:lumMod val="75000"/>
                  </a:schemeClr>
                </a:solidFill>
              </a:rPr>
              <a:t>Development</a:t>
            </a:r>
            <a:r>
              <a:rPr lang="en-US" dirty="0">
                <a:solidFill>
                  <a:schemeClr val="bg1">
                    <a:lumMod val="75000"/>
                  </a:schemeClr>
                </a:solidFill>
              </a:rPr>
              <a:t> Kit</a:t>
            </a:r>
          </a:p>
          <a:p>
            <a:r>
              <a:rPr lang="en-US" dirty="0">
                <a:solidFill>
                  <a:schemeClr val="bg1">
                    <a:lumMod val="75000"/>
                  </a:schemeClr>
                </a:solidFill>
              </a:rPr>
              <a:t>ARC </a:t>
            </a:r>
            <a:r>
              <a:rPr lang="en-US" altLang="zh-CN" dirty="0" err="1">
                <a:solidFill>
                  <a:schemeClr val="bg1">
                    <a:lumMod val="75000"/>
                  </a:schemeClr>
                </a:solidFill>
              </a:rPr>
              <a:t>IoT</a:t>
            </a:r>
            <a:r>
              <a:rPr lang="en-US" altLang="zh-CN" dirty="0">
                <a:solidFill>
                  <a:schemeClr val="bg1">
                    <a:lumMod val="75000"/>
                  </a:schemeClr>
                </a:solidFill>
              </a:rPr>
              <a:t> </a:t>
            </a:r>
            <a:r>
              <a:rPr lang="en-US" altLang="zh-CN" dirty="0" err="1">
                <a:solidFill>
                  <a:schemeClr val="bg1">
                    <a:lumMod val="75000"/>
                  </a:schemeClr>
                </a:solidFill>
              </a:rPr>
              <a:t>SoC</a:t>
            </a:r>
            <a:r>
              <a:rPr lang="en-US" altLang="zh-CN" dirty="0">
                <a:solidFill>
                  <a:schemeClr val="bg1">
                    <a:lumMod val="75000"/>
                  </a:schemeClr>
                </a:solidFill>
              </a:rPr>
              <a:t> Introduction</a:t>
            </a:r>
            <a:endParaRPr lang="en-US" dirty="0">
              <a:solidFill>
                <a:schemeClr val="bg1">
                  <a:lumMod val="75000"/>
                </a:schemeClr>
              </a:solidFill>
            </a:endParaRPr>
          </a:p>
          <a:p>
            <a:pPr>
              <a:buFont typeface="Wingdings" panose="05000000000000000000" pitchFamily="2" charset="2"/>
              <a:buChar char="F"/>
            </a:pPr>
            <a:r>
              <a:rPr lang="en-US" altLang="zh-CN" dirty="0"/>
              <a:t>O</a:t>
            </a:r>
            <a:r>
              <a:rPr lang="en-US" dirty="0"/>
              <a:t>n-board </a:t>
            </a:r>
            <a:r>
              <a:rPr lang="en-US" altLang="zh-CN" dirty="0"/>
              <a:t>D</a:t>
            </a:r>
            <a:r>
              <a:rPr lang="en-US" dirty="0"/>
              <a:t>evice </a:t>
            </a:r>
            <a:r>
              <a:rPr lang="en-US" altLang="zh-CN" dirty="0"/>
              <a:t>Introduction</a:t>
            </a:r>
            <a:endParaRPr lang="en-US" dirty="0"/>
          </a:p>
          <a:p>
            <a:r>
              <a:rPr lang="en-US" dirty="0">
                <a:solidFill>
                  <a:schemeClr val="bg1">
                    <a:lumMod val="75000"/>
                  </a:schemeClr>
                </a:solidFill>
              </a:rPr>
              <a:t>Programmer’s </a:t>
            </a:r>
            <a:r>
              <a:rPr lang="en-US" altLang="zh-CN" dirty="0">
                <a:solidFill>
                  <a:schemeClr val="bg1">
                    <a:lumMod val="75000"/>
                  </a:schemeClr>
                </a:solidFill>
              </a:rPr>
              <a:t>R</a:t>
            </a:r>
            <a:r>
              <a:rPr lang="en-US" dirty="0">
                <a:solidFill>
                  <a:schemeClr val="bg1">
                    <a:lumMod val="75000"/>
                  </a:schemeClr>
                </a:solidFill>
              </a:rPr>
              <a:t>eference</a:t>
            </a:r>
          </a:p>
          <a:p>
            <a:r>
              <a:rPr lang="en-GB" dirty="0">
                <a:solidFill>
                  <a:schemeClr val="bg1">
                    <a:lumMod val="75000"/>
                  </a:schemeClr>
                </a:solidFill>
              </a:rPr>
              <a:t>Getting </a:t>
            </a:r>
            <a:r>
              <a:rPr lang="en-US" altLang="zh-CN" dirty="0">
                <a:solidFill>
                  <a:schemeClr val="bg1">
                    <a:lumMod val="75000"/>
                  </a:schemeClr>
                </a:solidFill>
              </a:rPr>
              <a:t>S</a:t>
            </a:r>
            <a:r>
              <a:rPr lang="en-GB" dirty="0" err="1">
                <a:solidFill>
                  <a:schemeClr val="bg1">
                    <a:lumMod val="75000"/>
                  </a:schemeClr>
                </a:solidFill>
              </a:rPr>
              <a:t>tarted</a:t>
            </a:r>
            <a:endParaRPr lang="en-US" dirty="0">
              <a:solidFill>
                <a:schemeClr val="bg1">
                  <a:lumMod val="75000"/>
                </a:schemeClr>
              </a:solidFill>
            </a:endParaRPr>
          </a:p>
        </p:txBody>
      </p:sp>
    </p:spTree>
    <p:extLst>
      <p:ext uri="{BB962C8B-B14F-4D97-AF65-F5344CB8AC3E}">
        <p14:creationId xmlns:p14="http://schemas.microsoft.com/office/powerpoint/2010/main" val="11931757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 of ARC </a:t>
            </a:r>
            <a:r>
              <a:rPr lang="en-US" dirty="0" err="1"/>
              <a:t>IoT</a:t>
            </a:r>
            <a:r>
              <a:rPr lang="en-US" dirty="0"/>
              <a:t> DK </a:t>
            </a:r>
          </a:p>
        </p:txBody>
      </p:sp>
      <p:sp>
        <p:nvSpPr>
          <p:cNvPr id="6" name="Content Placeholder 2"/>
          <p:cNvSpPr>
            <a:spLocks noGrp="1"/>
          </p:cNvSpPr>
          <p:nvPr>
            <p:ph idx="1"/>
          </p:nvPr>
        </p:nvSpPr>
        <p:spPr>
          <a:xfrm>
            <a:off x="774275" y="1273610"/>
            <a:ext cx="3499041" cy="5294461"/>
          </a:xfrm>
        </p:spPr>
        <p:txBody>
          <a:bodyPr>
            <a:normAutofit fontScale="77500" lnSpcReduction="20000"/>
          </a:bodyPr>
          <a:lstStyle/>
          <a:p>
            <a:r>
              <a:rPr lang="en-US" dirty="0"/>
              <a:t>ARC </a:t>
            </a:r>
            <a:r>
              <a:rPr lang="en-US" dirty="0" err="1"/>
              <a:t>IoT</a:t>
            </a:r>
            <a:r>
              <a:rPr lang="en-US" dirty="0"/>
              <a:t> </a:t>
            </a:r>
            <a:r>
              <a:rPr lang="en-US" dirty="0" err="1"/>
              <a:t>SoC</a:t>
            </a:r>
            <a:endParaRPr lang="en-US" dirty="0"/>
          </a:p>
          <a:p>
            <a:pPr lvl="1"/>
            <a:r>
              <a:rPr lang="en-US" dirty="0"/>
              <a:t>EM9D Data Fusion Subsystem</a:t>
            </a:r>
          </a:p>
          <a:p>
            <a:pPr lvl="1"/>
            <a:r>
              <a:rPr lang="en-US" dirty="0"/>
              <a:t>USB 2.0 OTG, 2x SDIO</a:t>
            </a:r>
          </a:p>
          <a:p>
            <a:pPr lvl="1"/>
            <a:r>
              <a:rPr lang="en-US" dirty="0" err="1"/>
              <a:t>eFLASH</a:t>
            </a:r>
            <a:r>
              <a:rPr lang="en-US" dirty="0"/>
              <a:t> (256 KB), SRAM (128 KB)</a:t>
            </a:r>
          </a:p>
          <a:p>
            <a:r>
              <a:rPr lang="en-US" dirty="0"/>
              <a:t>Memory</a:t>
            </a:r>
          </a:p>
          <a:p>
            <a:pPr lvl="1"/>
            <a:r>
              <a:rPr lang="en-US" dirty="0"/>
              <a:t>2x SPI Flash (2 MB)</a:t>
            </a:r>
          </a:p>
          <a:p>
            <a:r>
              <a:rPr lang="en-US" dirty="0"/>
              <a:t>Interfaces</a:t>
            </a:r>
          </a:p>
          <a:p>
            <a:pPr lvl="1"/>
            <a:r>
              <a:rPr lang="en-US" dirty="0"/>
              <a:t>USB2.0 OTG</a:t>
            </a:r>
          </a:p>
          <a:p>
            <a:pPr lvl="1"/>
            <a:r>
              <a:rPr lang="en-US" dirty="0"/>
              <a:t>USB Data port (JTAG/UART)</a:t>
            </a:r>
          </a:p>
          <a:p>
            <a:pPr lvl="1"/>
            <a:r>
              <a:rPr lang="en-US" dirty="0"/>
              <a:t>Micro- SD Card</a:t>
            </a:r>
          </a:p>
          <a:p>
            <a:pPr lvl="1"/>
            <a:r>
              <a:rPr lang="en-US" dirty="0"/>
              <a:t>9D Sensor (</a:t>
            </a:r>
            <a:r>
              <a:rPr lang="en-US" dirty="0" err="1"/>
              <a:t>Invensense</a:t>
            </a:r>
            <a:r>
              <a:rPr lang="en-US" dirty="0"/>
              <a:t> MPU-9250)</a:t>
            </a:r>
          </a:p>
          <a:p>
            <a:pPr lvl="1"/>
            <a:r>
              <a:rPr lang="en-US" dirty="0"/>
              <a:t>BTLE module (Microchip RN-4020)</a:t>
            </a:r>
          </a:p>
          <a:p>
            <a:pPr lvl="1"/>
            <a:r>
              <a:rPr lang="en-US" dirty="0"/>
              <a:t>ADC (16 channels)</a:t>
            </a:r>
          </a:p>
          <a:p>
            <a:pPr lvl="1"/>
            <a:r>
              <a:rPr lang="en-US" dirty="0"/>
              <a:t>JTAG</a:t>
            </a:r>
          </a:p>
          <a:p>
            <a:pPr lvl="1"/>
            <a:r>
              <a:rPr lang="en-US" dirty="0"/>
              <a:t>PMIC with dynamic voltage control</a:t>
            </a:r>
          </a:p>
          <a:p>
            <a:r>
              <a:rPr lang="en-US" dirty="0"/>
              <a:t>Extensions</a:t>
            </a:r>
          </a:p>
          <a:p>
            <a:pPr lvl="1"/>
            <a:r>
              <a:rPr lang="en-US" dirty="0"/>
              <a:t>Arduino Interface headers</a:t>
            </a:r>
          </a:p>
          <a:p>
            <a:pPr lvl="1"/>
            <a:r>
              <a:rPr lang="en-US" dirty="0" err="1"/>
              <a:t>mikroBUS</a:t>
            </a:r>
            <a:r>
              <a:rPr lang="en-US" dirty="0"/>
              <a:t> headers</a:t>
            </a:r>
          </a:p>
          <a:p>
            <a:pPr lvl="1"/>
            <a:r>
              <a:rPr lang="en-US" dirty="0" err="1"/>
              <a:t>Pmod</a:t>
            </a:r>
            <a:r>
              <a:rPr lang="en-US" dirty="0"/>
              <a:t> Interfaces (2x)</a:t>
            </a:r>
          </a:p>
          <a:p>
            <a:pPr lvl="1"/>
            <a:r>
              <a:rPr lang="en-US" dirty="0"/>
              <a:t>Extension header (2x 18 pin)</a:t>
            </a:r>
          </a:p>
        </p:txBody>
      </p:sp>
      <p:pic>
        <p:nvPicPr>
          <p:cNvPr id="3" name="Picture 2"/>
          <p:cNvPicPr>
            <a:picLocks noChangeAspect="1"/>
          </p:cNvPicPr>
          <p:nvPr/>
        </p:nvPicPr>
        <p:blipFill>
          <a:blip r:embed="rId3"/>
          <a:stretch>
            <a:fillRect/>
          </a:stretch>
        </p:blipFill>
        <p:spPr>
          <a:xfrm>
            <a:off x="4599774" y="1069595"/>
            <a:ext cx="6690601" cy="5112900"/>
          </a:xfrm>
          <a:prstGeom prst="rect">
            <a:avLst/>
          </a:prstGeom>
        </p:spPr>
      </p:pic>
      <p:sp>
        <p:nvSpPr>
          <p:cNvPr id="5" name="Rectangle 4"/>
          <p:cNvSpPr/>
          <p:nvPr/>
        </p:nvSpPr>
        <p:spPr>
          <a:xfrm>
            <a:off x="4705282" y="1211574"/>
            <a:ext cx="3014608" cy="369332"/>
          </a:xfrm>
          <a:prstGeom prst="rect">
            <a:avLst/>
          </a:prstGeom>
        </p:spPr>
        <p:txBody>
          <a:bodyPr wrap="none">
            <a:spAutoFit/>
          </a:bodyPr>
          <a:lstStyle/>
          <a:p>
            <a:r>
              <a:rPr lang="en-US" dirty="0">
                <a:latin typeface="Arial" panose="020B0604020202020204" pitchFamily="34" charset="0"/>
                <a:ea typeface="MS Mincho"/>
                <a:cs typeface="Times New Roman" panose="02020603050405020304" pitchFamily="18" charset="0"/>
              </a:rPr>
              <a:t>ARC </a:t>
            </a:r>
            <a:r>
              <a:rPr lang="en-US" dirty="0" err="1">
                <a:latin typeface="Arial" panose="020B0604020202020204" pitchFamily="34" charset="0"/>
                <a:ea typeface="MS Mincho"/>
                <a:cs typeface="Times New Roman" panose="02020603050405020304" pitchFamily="18" charset="0"/>
              </a:rPr>
              <a:t>IoT</a:t>
            </a:r>
            <a:r>
              <a:rPr lang="en-US" dirty="0">
                <a:latin typeface="Arial" panose="020B0604020202020204" pitchFamily="34" charset="0"/>
                <a:ea typeface="MS Mincho"/>
                <a:cs typeface="Times New Roman" panose="02020603050405020304" pitchFamily="18" charset="0"/>
              </a:rPr>
              <a:t> DK Block Diagram</a:t>
            </a:r>
            <a:endParaRPr lang="en-US" dirty="0"/>
          </a:p>
        </p:txBody>
      </p:sp>
    </p:spTree>
    <p:extLst>
      <p:ext uri="{BB962C8B-B14F-4D97-AF65-F5344CB8AC3E}">
        <p14:creationId xmlns:p14="http://schemas.microsoft.com/office/powerpoint/2010/main" val="36869337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 of ARC </a:t>
            </a:r>
            <a:r>
              <a:rPr lang="en-US" dirty="0" err="1"/>
              <a:t>IoT</a:t>
            </a:r>
            <a:r>
              <a:rPr lang="en-US" dirty="0"/>
              <a:t> DK </a:t>
            </a:r>
          </a:p>
        </p:txBody>
      </p:sp>
      <p:sp>
        <p:nvSpPr>
          <p:cNvPr id="5" name="Rectangle 4"/>
          <p:cNvSpPr/>
          <p:nvPr/>
        </p:nvSpPr>
        <p:spPr>
          <a:xfrm>
            <a:off x="2952486" y="1307149"/>
            <a:ext cx="4378186" cy="369332"/>
          </a:xfrm>
          <a:prstGeom prst="rect">
            <a:avLst/>
          </a:prstGeom>
        </p:spPr>
        <p:txBody>
          <a:bodyPr wrap="none">
            <a:spAutoFit/>
          </a:bodyPr>
          <a:lstStyle/>
          <a:p>
            <a:r>
              <a:rPr lang="en-US" dirty="0">
                <a:solidFill>
                  <a:srgbClr val="000000"/>
                </a:solidFill>
                <a:latin typeface="Arial" panose="020B0604020202020204" pitchFamily="34" charset="0"/>
              </a:rPr>
              <a:t>Location of Components On ARC </a:t>
            </a:r>
            <a:r>
              <a:rPr lang="en-US" dirty="0" err="1">
                <a:solidFill>
                  <a:srgbClr val="000000"/>
                </a:solidFill>
                <a:latin typeface="Arial" panose="020B0604020202020204" pitchFamily="34" charset="0"/>
              </a:rPr>
              <a:t>IoTDK</a:t>
            </a:r>
            <a:r>
              <a:rPr lang="en-US" dirty="0">
                <a:solidFill>
                  <a:srgbClr val="000000"/>
                </a:solidFill>
                <a:latin typeface="Arial" panose="020B0604020202020204" pitchFamily="34" charset="0"/>
              </a:rPr>
              <a:t> </a:t>
            </a:r>
            <a:endParaRPr lang="en-US" dirty="0"/>
          </a:p>
        </p:txBody>
      </p:sp>
      <p:pic>
        <p:nvPicPr>
          <p:cNvPr id="3" name="Picture 2"/>
          <p:cNvPicPr>
            <a:picLocks noChangeAspect="1"/>
          </p:cNvPicPr>
          <p:nvPr/>
        </p:nvPicPr>
        <p:blipFill>
          <a:blip r:embed="rId2"/>
          <a:stretch>
            <a:fillRect/>
          </a:stretch>
        </p:blipFill>
        <p:spPr>
          <a:xfrm>
            <a:off x="1107830" y="1577851"/>
            <a:ext cx="8141466" cy="4946041"/>
          </a:xfrm>
          <a:prstGeom prst="rect">
            <a:avLst/>
          </a:prstGeom>
        </p:spPr>
      </p:pic>
    </p:spTree>
    <p:extLst>
      <p:ext uri="{BB962C8B-B14F-4D97-AF65-F5344CB8AC3E}">
        <p14:creationId xmlns:p14="http://schemas.microsoft.com/office/powerpoint/2010/main" val="10583499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8441822" y="3944968"/>
            <a:ext cx="3331078" cy="2417949"/>
          </a:xfrm>
          <a:prstGeom prst="rect">
            <a:avLst/>
          </a:prstGeom>
        </p:spPr>
      </p:pic>
      <p:sp>
        <p:nvSpPr>
          <p:cNvPr id="2" name="Title 1"/>
          <p:cNvSpPr>
            <a:spLocks noGrp="1"/>
          </p:cNvSpPr>
          <p:nvPr>
            <p:ph type="title"/>
          </p:nvPr>
        </p:nvSpPr>
        <p:spPr/>
        <p:txBody>
          <a:bodyPr/>
          <a:lstStyle/>
          <a:p>
            <a:r>
              <a:rPr lang="de-DE" dirty="0">
                <a:effectLst>
                  <a:glow>
                    <a:srgbClr val="000000"/>
                  </a:glow>
                  <a:outerShdw sx="0" sy="0">
                    <a:srgbClr val="000000"/>
                  </a:outerShdw>
                  <a:reflection stA="0" endPos="0" fadeDir="0" sx="0" sy="0"/>
                </a:effectLst>
              </a:rPr>
              <a:t>Configuration Switches </a:t>
            </a:r>
            <a:r>
              <a:rPr lang="en-US" dirty="0"/>
              <a:t>and buttons</a:t>
            </a:r>
          </a:p>
        </p:txBody>
      </p:sp>
      <p:sp>
        <p:nvSpPr>
          <p:cNvPr id="3" name="Content Placeholder 2"/>
          <p:cNvSpPr>
            <a:spLocks noGrp="1"/>
          </p:cNvSpPr>
          <p:nvPr>
            <p:ph idx="1"/>
          </p:nvPr>
        </p:nvSpPr>
        <p:spPr>
          <a:xfrm>
            <a:off x="609600" y="1414463"/>
            <a:ext cx="8420100" cy="4848225"/>
          </a:xfrm>
        </p:spPr>
        <p:txBody>
          <a:bodyPr>
            <a:normAutofit fontScale="77500" lnSpcReduction="20000"/>
          </a:bodyPr>
          <a:lstStyle/>
          <a:p>
            <a:pPr marL="0" indent="0">
              <a:buNone/>
            </a:pPr>
            <a:r>
              <a:rPr lang="de-DE" sz="1600" dirty="0">
                <a:effectLst>
                  <a:glow>
                    <a:srgbClr val="000000"/>
                  </a:glow>
                  <a:outerShdw sx="0" sy="0">
                    <a:srgbClr val="000000"/>
                  </a:outerShdw>
                  <a:reflection stA="0" endPos="0" fadeDir="0" sx="0" sy="0"/>
                </a:effectLst>
              </a:rPr>
              <a:t>Configuration Switches </a:t>
            </a:r>
            <a:r>
              <a:rPr lang="en-US" sz="1600" dirty="0">
                <a:effectLst>
                  <a:glow>
                    <a:srgbClr val="000000"/>
                  </a:glow>
                  <a:outerShdw sx="0" sy="0">
                    <a:srgbClr val="000000"/>
                  </a:outerShdw>
                  <a:reflection stA="0" endPos="0" fadeDir="0" sx="0" sy="0"/>
                </a:effectLst>
              </a:rPr>
              <a:t>to control the board boot and operating mode</a:t>
            </a:r>
          </a:p>
          <a:p>
            <a:r>
              <a:rPr lang="en-US" sz="1600" dirty="0"/>
              <a:t>FWU switch, used for Firmware Updates, default position: off</a:t>
            </a:r>
          </a:p>
          <a:p>
            <a:pPr lvl="1"/>
            <a:r>
              <a:rPr lang="en-US" sz="1600" dirty="0"/>
              <a:t>off: Default position. EM9D execute </a:t>
            </a:r>
            <a:r>
              <a:rPr lang="en-US" sz="1600" dirty="0" err="1"/>
              <a:t>uboot</a:t>
            </a:r>
            <a:r>
              <a:rPr lang="en-US" sz="1600" dirty="0"/>
              <a:t> bootloader from embedded flash</a:t>
            </a:r>
          </a:p>
          <a:p>
            <a:pPr lvl="1"/>
            <a:r>
              <a:rPr lang="en-US" sz="1600" dirty="0"/>
              <a:t>on: Only required if the </a:t>
            </a:r>
            <a:r>
              <a:rPr lang="en-US" sz="1600" dirty="0" err="1"/>
              <a:t>uboot</a:t>
            </a:r>
            <a:r>
              <a:rPr lang="en-US" sz="1600" dirty="0"/>
              <a:t> bootloader residing in the embedded FLASH needs to be updated</a:t>
            </a:r>
          </a:p>
          <a:p>
            <a:r>
              <a:rPr lang="en-US" sz="1600" dirty="0"/>
              <a:t>Clk32_S switch, used to select the 32.768 </a:t>
            </a:r>
            <a:r>
              <a:rPr lang="en-US" sz="1600" dirty="0" err="1"/>
              <a:t>KHz</a:t>
            </a:r>
            <a:r>
              <a:rPr lang="en-US" sz="1600" dirty="0"/>
              <a:t> clock source</a:t>
            </a:r>
          </a:p>
          <a:p>
            <a:pPr lvl="1"/>
            <a:r>
              <a:rPr lang="en-US" sz="1600" dirty="0"/>
              <a:t>off: </a:t>
            </a:r>
            <a:r>
              <a:rPr lang="en-US" altLang="zh-CN" sz="1600" dirty="0"/>
              <a:t>D</a:t>
            </a:r>
            <a:r>
              <a:rPr lang="en-US" sz="1600" dirty="0"/>
              <a:t>efault position. Setting selects the onboard 32.768 </a:t>
            </a:r>
            <a:r>
              <a:rPr lang="en-US" sz="1600" dirty="0" err="1"/>
              <a:t>KHz</a:t>
            </a:r>
            <a:r>
              <a:rPr lang="en-US" sz="1600" dirty="0"/>
              <a:t> Oscillator</a:t>
            </a:r>
          </a:p>
          <a:p>
            <a:pPr lvl="1"/>
            <a:r>
              <a:rPr lang="en-US" sz="1600" dirty="0"/>
              <a:t>on: </a:t>
            </a:r>
            <a:r>
              <a:rPr lang="en-US" altLang="zh-CN" sz="1600" dirty="0"/>
              <a:t>S</a:t>
            </a:r>
            <a:r>
              <a:rPr lang="en-US" sz="1600" dirty="0"/>
              <a:t>elects the 32.768 </a:t>
            </a:r>
            <a:r>
              <a:rPr lang="en-US" sz="1600" dirty="0" err="1"/>
              <a:t>KHz</a:t>
            </a:r>
            <a:r>
              <a:rPr lang="en-US" sz="1600" dirty="0"/>
              <a:t> Crystal (and corresponding </a:t>
            </a:r>
            <a:r>
              <a:rPr lang="en-US" sz="1600" dirty="0" err="1"/>
              <a:t>Xtal</a:t>
            </a:r>
            <a:r>
              <a:rPr lang="en-US" sz="1600" dirty="0"/>
              <a:t> I/O Pads)</a:t>
            </a:r>
          </a:p>
          <a:p>
            <a:r>
              <a:rPr lang="en-US" sz="1600" dirty="0"/>
              <a:t>BSM switch, controls manual or automatic booting of the ARC </a:t>
            </a:r>
            <a:r>
              <a:rPr lang="en-US" sz="1600" dirty="0" err="1"/>
              <a:t>IoT</a:t>
            </a:r>
            <a:r>
              <a:rPr lang="en-US" sz="1600" dirty="0"/>
              <a:t> DK</a:t>
            </a:r>
          </a:p>
          <a:p>
            <a:pPr lvl="1"/>
            <a:r>
              <a:rPr lang="en-US" sz="1600" dirty="0"/>
              <a:t>off: </a:t>
            </a:r>
            <a:r>
              <a:rPr lang="en-US" altLang="zh-CN" sz="1600" dirty="0"/>
              <a:t>D</a:t>
            </a:r>
            <a:r>
              <a:rPr lang="en-US" sz="1600" dirty="0"/>
              <a:t>efault position. Indicates Manual mode. The EM9D only starts booting after the START button is pushed</a:t>
            </a:r>
          </a:p>
          <a:p>
            <a:pPr lvl="1"/>
            <a:r>
              <a:rPr lang="en-US" sz="1600" dirty="0"/>
              <a:t>on: Selects Automatic mode. The EM9D automatically starts booting after Reset</a:t>
            </a:r>
          </a:p>
          <a:p>
            <a:r>
              <a:rPr lang="en-US" sz="1600" dirty="0"/>
              <a:t>EXE switch, controls if the EM9D continues with </a:t>
            </a:r>
            <a:r>
              <a:rPr lang="en-US" sz="1600" dirty="0" err="1"/>
              <a:t>EXEcution</a:t>
            </a:r>
            <a:r>
              <a:rPr lang="en-US" sz="1600" dirty="0"/>
              <a:t> or jumps into HALT mode</a:t>
            </a:r>
          </a:p>
          <a:p>
            <a:pPr lvl="1"/>
            <a:r>
              <a:rPr lang="en-US" sz="1500" dirty="0"/>
              <a:t>off: Default position. Selects </a:t>
            </a:r>
            <a:r>
              <a:rPr lang="en-US" sz="1500" dirty="0" err="1"/>
              <a:t>EXEcution</a:t>
            </a:r>
            <a:r>
              <a:rPr lang="en-US" sz="1500" dirty="0"/>
              <a:t> mode. In case the EM9D continues in </a:t>
            </a:r>
            <a:r>
              <a:rPr lang="en-US" sz="1500" dirty="0" err="1"/>
              <a:t>EXEcution</a:t>
            </a:r>
            <a:r>
              <a:rPr lang="en-US" sz="1500" dirty="0"/>
              <a:t> mode, depending on the FWU switch setting, the Core either continues execution of the </a:t>
            </a:r>
            <a:r>
              <a:rPr lang="en-US" sz="1500" dirty="0" err="1"/>
              <a:t>Uboot</a:t>
            </a:r>
            <a:r>
              <a:rPr lang="en-US" sz="1500" dirty="0"/>
              <a:t> bootloader or starts executing the Firmware Update procedure</a:t>
            </a:r>
          </a:p>
          <a:p>
            <a:pPr lvl="1"/>
            <a:r>
              <a:rPr lang="en-US" sz="1500" dirty="0"/>
              <a:t>on: Selects HALT mode</a:t>
            </a:r>
            <a:endParaRPr lang="de-DE" sz="1500" dirty="0"/>
          </a:p>
          <a:p>
            <a:pPr marL="0" indent="0">
              <a:buNone/>
            </a:pPr>
            <a:endParaRPr lang="de-DE" sz="1600" dirty="0"/>
          </a:p>
          <a:p>
            <a:pPr marL="0" indent="0">
              <a:buNone/>
            </a:pPr>
            <a:r>
              <a:rPr lang="de-DE" sz="1600" dirty="0"/>
              <a:t>The </a:t>
            </a:r>
            <a:r>
              <a:rPr lang="en-US" sz="1600" dirty="0"/>
              <a:t>ARC </a:t>
            </a:r>
            <a:r>
              <a:rPr lang="en-US" sz="1600" dirty="0" err="1"/>
              <a:t>IoTDK</a:t>
            </a:r>
            <a:r>
              <a:rPr lang="en-US" sz="1600" dirty="0"/>
              <a:t> includes 3 Buttons: Start, Reset and Wakeup</a:t>
            </a:r>
          </a:p>
          <a:p>
            <a:r>
              <a:rPr lang="en-US" sz="1600" dirty="0"/>
              <a:t>Start: This button is used to Start the ARC Core if the BSM is in </a:t>
            </a:r>
            <a:r>
              <a:rPr lang="en-US" sz="1600" i="1" dirty="0"/>
              <a:t>Manual </a:t>
            </a:r>
            <a:r>
              <a:rPr lang="en-US" sz="1600" dirty="0"/>
              <a:t>Mode</a:t>
            </a:r>
          </a:p>
          <a:p>
            <a:r>
              <a:rPr lang="en-US" sz="1600" dirty="0"/>
              <a:t>Reset: Button used to Reset the full board and ARC </a:t>
            </a:r>
            <a:r>
              <a:rPr lang="en-US" sz="1600" dirty="0" err="1"/>
              <a:t>IoT</a:t>
            </a:r>
            <a:r>
              <a:rPr lang="en-US" sz="1600" dirty="0"/>
              <a:t> </a:t>
            </a:r>
            <a:r>
              <a:rPr lang="en-US" sz="1600" dirty="0" err="1"/>
              <a:t>SoC</a:t>
            </a:r>
            <a:endParaRPr lang="en-US" sz="1600" dirty="0"/>
          </a:p>
          <a:p>
            <a:r>
              <a:rPr lang="en-US" sz="1600" dirty="0"/>
              <a:t>Wakeup: Button to wake up the core after the core went in </a:t>
            </a:r>
            <a:r>
              <a:rPr lang="en-US" sz="1600" i="1" dirty="0"/>
              <a:t>Sleep</a:t>
            </a:r>
            <a:r>
              <a:rPr lang="en-US" sz="1600" dirty="0"/>
              <a:t> mode</a:t>
            </a:r>
          </a:p>
        </p:txBody>
      </p:sp>
      <p:pic>
        <p:nvPicPr>
          <p:cNvPr id="5" name="Picture 4"/>
          <p:cNvPicPr/>
          <p:nvPr/>
        </p:nvPicPr>
        <p:blipFill>
          <a:blip r:embed="rId4">
            <a:extLst>
              <a:ext uri="{28A0092B-C50C-407E-A947-70E740481C1C}">
                <a14:useLocalDpi xmlns:a14="http://schemas.microsoft.com/office/drawing/2010/main" val="0"/>
              </a:ext>
            </a:extLst>
          </a:blip>
          <a:srcRect/>
          <a:stretch>
            <a:fillRect/>
          </a:stretch>
        </p:blipFill>
        <p:spPr bwMode="auto">
          <a:xfrm>
            <a:off x="9183436" y="2809875"/>
            <a:ext cx="2076450" cy="1028700"/>
          </a:xfrm>
          <a:prstGeom prst="rect">
            <a:avLst/>
          </a:prstGeom>
          <a:noFill/>
          <a:ln>
            <a:noFill/>
          </a:ln>
        </p:spPr>
      </p:pic>
    </p:spTree>
    <p:extLst>
      <p:ext uri="{BB962C8B-B14F-4D97-AF65-F5344CB8AC3E}">
        <p14:creationId xmlns:p14="http://schemas.microsoft.com/office/powerpoint/2010/main" val="36596991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ARC </a:t>
            </a:r>
            <a:r>
              <a:rPr lang="en-US" dirty="0" err="1"/>
              <a:t>IoT</a:t>
            </a:r>
            <a:r>
              <a:rPr lang="en-US" dirty="0"/>
              <a:t> Debug Options</a:t>
            </a:r>
          </a:p>
        </p:txBody>
      </p:sp>
      <p:sp>
        <p:nvSpPr>
          <p:cNvPr id="3" name="Content Placeholder 2"/>
          <p:cNvSpPr>
            <a:spLocks noGrp="1"/>
          </p:cNvSpPr>
          <p:nvPr>
            <p:ph idx="1"/>
          </p:nvPr>
        </p:nvSpPr>
        <p:spPr/>
        <p:txBody>
          <a:bodyPr/>
          <a:lstStyle/>
          <a:p>
            <a:r>
              <a:rPr lang="en-US" dirty="0"/>
              <a:t>USB Data </a:t>
            </a:r>
            <a:r>
              <a:rPr lang="en-US" altLang="zh-CN" dirty="0"/>
              <a:t>P</a:t>
            </a:r>
            <a:r>
              <a:rPr lang="en-US" dirty="0"/>
              <a:t>ort</a:t>
            </a:r>
          </a:p>
          <a:p>
            <a:pPr lvl="1"/>
            <a:r>
              <a:rPr lang="en-US" dirty="0"/>
              <a:t>A USB converter from FTDI (FT2232HL)</a:t>
            </a:r>
          </a:p>
          <a:p>
            <a:pPr lvl="1"/>
            <a:r>
              <a:rPr lang="en-US" dirty="0"/>
              <a:t>JTAG channel, compatible with </a:t>
            </a:r>
            <a:r>
              <a:rPr lang="en-US" dirty="0" err="1"/>
              <a:t>MetaWare</a:t>
            </a:r>
            <a:r>
              <a:rPr lang="en-US" dirty="0"/>
              <a:t> debugger and GDB</a:t>
            </a:r>
          </a:p>
          <a:p>
            <a:pPr lvl="1"/>
            <a:r>
              <a:rPr lang="en-US" dirty="0"/>
              <a:t>UART channel, used as console and can be monitored using a standard hyper terminal like </a:t>
            </a:r>
            <a:r>
              <a:rPr lang="en-US" dirty="0" err="1"/>
              <a:t>PuTTY</a:t>
            </a:r>
            <a:endParaRPr lang="en-US" dirty="0"/>
          </a:p>
          <a:p>
            <a:r>
              <a:rPr lang="en-US" dirty="0"/>
              <a:t>6-Pin JTAG Header</a:t>
            </a:r>
          </a:p>
          <a:p>
            <a:pPr lvl="1"/>
            <a:r>
              <a:rPr lang="en-US" dirty="0"/>
              <a:t>Compatible with the standard </a:t>
            </a:r>
            <a:r>
              <a:rPr lang="en-US" dirty="0" err="1"/>
              <a:t>Digilent</a:t>
            </a:r>
            <a:r>
              <a:rPr lang="en-US" dirty="0"/>
              <a:t> HS1 and HS2 probes</a:t>
            </a:r>
          </a:p>
          <a:p>
            <a:pPr lvl="1"/>
            <a:r>
              <a:rPr lang="en-US" dirty="0" err="1"/>
              <a:t>Ashling</a:t>
            </a:r>
            <a:r>
              <a:rPr lang="en-US" dirty="0"/>
              <a:t> </a:t>
            </a:r>
            <a:r>
              <a:rPr lang="en-US" dirty="0" err="1"/>
              <a:t>Opella</a:t>
            </a:r>
            <a:r>
              <a:rPr lang="en-US" dirty="0"/>
              <a:t> XD and </a:t>
            </a:r>
            <a:r>
              <a:rPr lang="en-US" dirty="0" err="1"/>
              <a:t>Lauterbach</a:t>
            </a:r>
            <a:r>
              <a:rPr lang="en-US" dirty="0"/>
              <a:t> Trace-32 probes can be connected via flying leads or by using a 6-pin to 20-pin header converter</a:t>
            </a:r>
          </a:p>
          <a:p>
            <a:endParaRPr lang="en-US" dirty="0"/>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8506088" y="3962090"/>
            <a:ext cx="3249930" cy="2503487"/>
          </a:xfrm>
          <a:prstGeom prst="rect">
            <a:avLst/>
          </a:prstGeom>
        </p:spPr>
      </p:pic>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034656" y="5213833"/>
            <a:ext cx="1409700" cy="933450"/>
          </a:xfrm>
          <a:prstGeom prst="rect">
            <a:avLst/>
          </a:prstGeom>
          <a:noFill/>
          <a:ln>
            <a:noFill/>
          </a:ln>
        </p:spPr>
      </p:pic>
    </p:spTree>
    <p:extLst>
      <p:ext uri="{BB962C8B-B14F-4D97-AF65-F5344CB8AC3E}">
        <p14:creationId xmlns:p14="http://schemas.microsoft.com/office/powerpoint/2010/main" val="34968402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Extension Interfaces</a:t>
            </a:r>
          </a:p>
        </p:txBody>
      </p:sp>
      <p:sp>
        <p:nvSpPr>
          <p:cNvPr id="3" name="Content Placeholder 2"/>
          <p:cNvSpPr>
            <a:spLocks noGrp="1"/>
          </p:cNvSpPr>
          <p:nvPr>
            <p:ph idx="1"/>
          </p:nvPr>
        </p:nvSpPr>
        <p:spPr/>
        <p:txBody>
          <a:bodyPr/>
          <a:lstStyle/>
          <a:p>
            <a:r>
              <a:rPr lang="en-US" dirty="0" err="1"/>
              <a:t>Digilent</a:t>
            </a:r>
            <a:r>
              <a:rPr lang="en-US" dirty="0"/>
              <a:t> </a:t>
            </a:r>
            <a:r>
              <a:rPr lang="en-US" dirty="0" err="1"/>
              <a:t>Pmod</a:t>
            </a:r>
            <a:r>
              <a:rPr lang="en-US" dirty="0"/>
              <a:t>™ (2x)</a:t>
            </a:r>
          </a:p>
          <a:p>
            <a:r>
              <a:rPr lang="en-US" dirty="0" err="1"/>
              <a:t>MikroBUS</a:t>
            </a:r>
            <a:r>
              <a:rPr lang="en-US" dirty="0"/>
              <a:t> (1x)</a:t>
            </a:r>
          </a:p>
          <a:p>
            <a:r>
              <a:rPr lang="en-US" dirty="0"/>
              <a:t>Arduino (1x)</a:t>
            </a:r>
          </a:p>
          <a:p>
            <a:r>
              <a:rPr lang="en-US" dirty="0"/>
              <a:t>2x18 pin extension header</a:t>
            </a:r>
          </a:p>
        </p:txBody>
      </p:sp>
      <p:pic>
        <p:nvPicPr>
          <p:cNvPr id="5" name="Picture 4"/>
          <p:cNvPicPr>
            <a:picLocks noChangeAspect="1"/>
          </p:cNvPicPr>
          <p:nvPr/>
        </p:nvPicPr>
        <p:blipFill>
          <a:blip r:embed="rId2"/>
          <a:stretch>
            <a:fillRect/>
          </a:stretch>
        </p:blipFill>
        <p:spPr>
          <a:xfrm>
            <a:off x="4614249" y="1414463"/>
            <a:ext cx="6968151" cy="4414837"/>
          </a:xfrm>
          <a:prstGeom prst="rect">
            <a:avLst/>
          </a:prstGeom>
        </p:spPr>
      </p:pic>
    </p:spTree>
    <p:extLst>
      <p:ext uri="{BB962C8B-B14F-4D97-AF65-F5344CB8AC3E}">
        <p14:creationId xmlns:p14="http://schemas.microsoft.com/office/powerpoint/2010/main" val="16239098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Digilent</a:t>
            </a:r>
            <a:r>
              <a:rPr lang="en-US" dirty="0"/>
              <a:t> </a:t>
            </a:r>
            <a:r>
              <a:rPr lang="en-US" dirty="0" err="1"/>
              <a:t>Pmod</a:t>
            </a:r>
            <a:endParaRPr lang="en-US" dirty="0"/>
          </a:p>
        </p:txBody>
      </p:sp>
      <p:sp>
        <p:nvSpPr>
          <p:cNvPr id="3" name="Content Placeholder 2"/>
          <p:cNvSpPr>
            <a:spLocks noGrp="1"/>
          </p:cNvSpPr>
          <p:nvPr>
            <p:ph idx="1"/>
          </p:nvPr>
        </p:nvSpPr>
        <p:spPr/>
        <p:txBody>
          <a:bodyPr/>
          <a:lstStyle/>
          <a:p>
            <a:r>
              <a:rPr lang="en-US" dirty="0"/>
              <a:t>The ARC </a:t>
            </a:r>
            <a:r>
              <a:rPr lang="en-US" dirty="0" err="1"/>
              <a:t>IoT</a:t>
            </a:r>
            <a:r>
              <a:rPr lang="en-US" dirty="0"/>
              <a:t> DK features two 12-pin </a:t>
            </a:r>
            <a:r>
              <a:rPr lang="en-US" dirty="0" err="1"/>
              <a:t>Pmod</a:t>
            </a:r>
            <a:r>
              <a:rPr lang="en-US" dirty="0"/>
              <a:t> connectors </a:t>
            </a:r>
            <a:r>
              <a:rPr lang="en-US" altLang="zh-CN" dirty="0"/>
              <a:t>for extension</a:t>
            </a:r>
            <a:endParaRPr lang="en-US" dirty="0"/>
          </a:p>
          <a:p>
            <a:pPr lvl="1"/>
            <a:r>
              <a:rPr lang="en-US" dirty="0"/>
              <a:t>The functionality of the </a:t>
            </a:r>
            <a:r>
              <a:rPr lang="en-US" dirty="0" err="1"/>
              <a:t>Pmod</a:t>
            </a:r>
            <a:r>
              <a:rPr lang="en-US" dirty="0"/>
              <a:t> connectors is programmable</a:t>
            </a:r>
          </a:p>
          <a:p>
            <a:pPr lvl="1"/>
            <a:r>
              <a:rPr lang="en-US" altLang="zh-CN" dirty="0"/>
              <a:t>A</a:t>
            </a:r>
            <a:r>
              <a:rPr lang="en-US" dirty="0"/>
              <a:t>ll ports are configured as GPIO after reset</a:t>
            </a:r>
          </a:p>
          <a:p>
            <a:pPr lvl="1"/>
            <a:r>
              <a:rPr lang="en-US" dirty="0"/>
              <a:t>Detailed pin multiplexer settings are provided in user manual</a:t>
            </a:r>
          </a:p>
        </p:txBody>
      </p:sp>
      <p:graphicFrame>
        <p:nvGraphicFramePr>
          <p:cNvPr id="4" name="Content Placeholder 3"/>
          <p:cNvGraphicFramePr>
            <a:graphicFrameLocks/>
          </p:cNvGraphicFramePr>
          <p:nvPr>
            <p:extLst>
              <p:ext uri="{D42A27DB-BD31-4B8C-83A1-F6EECF244321}">
                <p14:modId xmlns:p14="http://schemas.microsoft.com/office/powerpoint/2010/main" val="1446983600"/>
              </p:ext>
            </p:extLst>
          </p:nvPr>
        </p:nvGraphicFramePr>
        <p:xfrm>
          <a:off x="1082910" y="3426309"/>
          <a:ext cx="2914651" cy="2845435"/>
        </p:xfrm>
        <a:graphic>
          <a:graphicData uri="http://schemas.openxmlformats.org/drawingml/2006/table">
            <a:tbl>
              <a:tblPr firstRow="1" firstCol="1" bandRow="1">
                <a:tableStyleId>{5C22544A-7EE6-4342-B048-85BDC9FD1C3A}</a:tableStyleId>
              </a:tblPr>
              <a:tblGrid>
                <a:gridCol w="518225">
                  <a:extLst>
                    <a:ext uri="{9D8B030D-6E8A-4147-A177-3AD203B41FA5}">
                      <a16:colId xmlns:a16="http://schemas.microsoft.com/office/drawing/2014/main" val="2592485317"/>
                    </a:ext>
                  </a:extLst>
                </a:gridCol>
                <a:gridCol w="1252134">
                  <a:extLst>
                    <a:ext uri="{9D8B030D-6E8A-4147-A177-3AD203B41FA5}">
                      <a16:colId xmlns:a16="http://schemas.microsoft.com/office/drawing/2014/main" val="394388803"/>
                    </a:ext>
                  </a:extLst>
                </a:gridCol>
                <a:gridCol w="1144292">
                  <a:extLst>
                    <a:ext uri="{9D8B030D-6E8A-4147-A177-3AD203B41FA5}">
                      <a16:colId xmlns:a16="http://schemas.microsoft.com/office/drawing/2014/main" val="4170318796"/>
                    </a:ext>
                  </a:extLst>
                </a:gridCol>
              </a:tblGrid>
              <a:tr h="217805">
                <a:tc>
                  <a:txBody>
                    <a:bodyPr/>
                    <a:lstStyle/>
                    <a:p>
                      <a:pPr marL="0" marR="0" algn="just">
                        <a:spcBef>
                          <a:spcPts val="600"/>
                        </a:spcBef>
                        <a:spcAft>
                          <a:spcPts val="300"/>
                        </a:spcAft>
                      </a:pPr>
                      <a:r>
                        <a:rPr lang="en-US" sz="1000">
                          <a:effectLst/>
                        </a:rPr>
                        <a:t>Pin</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SPI</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830722360"/>
                  </a:ext>
                </a:extLst>
              </a:tr>
              <a:tr h="217805">
                <a:tc>
                  <a:txBody>
                    <a:bodyPr/>
                    <a:lstStyle/>
                    <a:p>
                      <a:pPr marL="0" marR="0" algn="just">
                        <a:spcBef>
                          <a:spcPts val="600"/>
                        </a:spcBef>
                        <a:spcAft>
                          <a:spcPts val="300"/>
                        </a:spcAft>
                      </a:pPr>
                      <a:r>
                        <a:rPr lang="en-US" sz="1000">
                          <a:effectLst/>
                        </a:rPr>
                        <a:t>A1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dirty="0">
                          <a:effectLst/>
                        </a:rPr>
                        <a:t>gpio8b_0[0]</a:t>
                      </a:r>
                      <a:endParaRPr lang="en-US" sz="1200" dirty="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dirty="0">
                          <a:effectLst/>
                        </a:rPr>
                        <a:t>spi1_cs_n[0]</a:t>
                      </a:r>
                      <a:endParaRPr lang="en-US" sz="1200" dirty="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35418626"/>
                  </a:ext>
                </a:extLst>
              </a:tr>
              <a:tr h="224790">
                <a:tc>
                  <a:txBody>
                    <a:bodyPr/>
                    <a:lstStyle/>
                    <a:p>
                      <a:pPr marL="0" marR="0" algn="just">
                        <a:spcBef>
                          <a:spcPts val="600"/>
                        </a:spcBef>
                        <a:spcAft>
                          <a:spcPts val="300"/>
                        </a:spcAft>
                      </a:pPr>
                      <a:r>
                        <a:rPr lang="en-US" sz="1000">
                          <a:effectLst/>
                        </a:rPr>
                        <a:t>A2</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gpio8b_0[1]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spi1_mosi</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612551280"/>
                  </a:ext>
                </a:extLst>
              </a:tr>
              <a:tr h="217805">
                <a:tc>
                  <a:txBody>
                    <a:bodyPr/>
                    <a:lstStyle/>
                    <a:p>
                      <a:pPr marL="0" marR="0" algn="just">
                        <a:spcBef>
                          <a:spcPts val="600"/>
                        </a:spcBef>
                        <a:spcAft>
                          <a:spcPts val="300"/>
                        </a:spcAft>
                      </a:pPr>
                      <a:r>
                        <a:rPr lang="en-US" sz="1000">
                          <a:effectLst/>
                        </a:rPr>
                        <a:t>A3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gpio8b_0[2]</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spi1_miso</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99790458"/>
                  </a:ext>
                </a:extLst>
              </a:tr>
              <a:tr h="217805">
                <a:tc>
                  <a:txBody>
                    <a:bodyPr/>
                    <a:lstStyle/>
                    <a:p>
                      <a:pPr marL="0" marR="0" algn="just">
                        <a:spcBef>
                          <a:spcPts val="600"/>
                        </a:spcBef>
                        <a:spcAft>
                          <a:spcPts val="300"/>
                        </a:spcAft>
                      </a:pPr>
                      <a:r>
                        <a:rPr lang="en-US" sz="1000">
                          <a:effectLst/>
                        </a:rPr>
                        <a:t>A4</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gpio8b_0[3]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spi1_clk</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85541669"/>
                  </a:ext>
                </a:extLst>
              </a:tr>
              <a:tr h="217805">
                <a:tc>
                  <a:txBody>
                    <a:bodyPr/>
                    <a:lstStyle/>
                    <a:p>
                      <a:pPr marL="0" marR="0" algn="just">
                        <a:spcBef>
                          <a:spcPts val="600"/>
                        </a:spcBef>
                        <a:spcAft>
                          <a:spcPts val="300"/>
                        </a:spcAft>
                      </a:pPr>
                      <a:r>
                        <a:rPr lang="en-US" sz="1000">
                          <a:effectLst/>
                        </a:rPr>
                        <a:t>A5</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GND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GND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4159596526"/>
                  </a:ext>
                </a:extLst>
              </a:tr>
              <a:tr h="217805">
                <a:tc>
                  <a:txBody>
                    <a:bodyPr/>
                    <a:lstStyle/>
                    <a:p>
                      <a:pPr marL="0" marR="0" algn="just">
                        <a:spcBef>
                          <a:spcPts val="600"/>
                        </a:spcBef>
                        <a:spcAft>
                          <a:spcPts val="300"/>
                        </a:spcAft>
                      </a:pPr>
                      <a:r>
                        <a:rPr lang="en-US" sz="1000">
                          <a:effectLst/>
                        </a:rPr>
                        <a:t>A6</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3V3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3V3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600443677"/>
                  </a:ext>
                </a:extLst>
              </a:tr>
              <a:tr h="217805">
                <a:tc>
                  <a:txBody>
                    <a:bodyPr/>
                    <a:lstStyle/>
                    <a:p>
                      <a:pPr marL="0" marR="0" algn="just">
                        <a:spcBef>
                          <a:spcPts val="600"/>
                        </a:spcBef>
                        <a:spcAft>
                          <a:spcPts val="300"/>
                        </a:spcAft>
                      </a:pPr>
                      <a:r>
                        <a:rPr lang="en-US" sz="1000">
                          <a:effectLst/>
                        </a:rPr>
                        <a:t>A7</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gpio8b_0[4]</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gpio8b_0[4]</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319824325"/>
                  </a:ext>
                </a:extLst>
              </a:tr>
              <a:tr h="224790">
                <a:tc>
                  <a:txBody>
                    <a:bodyPr/>
                    <a:lstStyle/>
                    <a:p>
                      <a:pPr marL="0" marR="0" algn="just">
                        <a:spcBef>
                          <a:spcPts val="600"/>
                        </a:spcBef>
                        <a:spcAft>
                          <a:spcPts val="300"/>
                        </a:spcAft>
                      </a:pPr>
                      <a:r>
                        <a:rPr lang="en-US" sz="1000">
                          <a:effectLst/>
                        </a:rPr>
                        <a:t>A8</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dirty="0">
                          <a:effectLst/>
                        </a:rPr>
                        <a:t>gpio8b_0[5]</a:t>
                      </a:r>
                      <a:endParaRPr lang="en-US" sz="1200" dirty="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gpio8b_0[5]</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710692324"/>
                  </a:ext>
                </a:extLst>
              </a:tr>
              <a:tr h="217805">
                <a:tc>
                  <a:txBody>
                    <a:bodyPr/>
                    <a:lstStyle/>
                    <a:p>
                      <a:pPr marL="0" marR="0" algn="just">
                        <a:spcBef>
                          <a:spcPts val="600"/>
                        </a:spcBef>
                        <a:spcAft>
                          <a:spcPts val="300"/>
                        </a:spcAft>
                      </a:pPr>
                      <a:r>
                        <a:rPr lang="en-US" sz="1000">
                          <a:effectLst/>
                        </a:rPr>
                        <a:t>A9</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n.c.</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n.c.</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995609497"/>
                  </a:ext>
                </a:extLst>
              </a:tr>
              <a:tr h="217805">
                <a:tc>
                  <a:txBody>
                    <a:bodyPr/>
                    <a:lstStyle/>
                    <a:p>
                      <a:pPr marL="0" marR="0" algn="just">
                        <a:spcBef>
                          <a:spcPts val="600"/>
                        </a:spcBef>
                        <a:spcAft>
                          <a:spcPts val="300"/>
                        </a:spcAft>
                      </a:pPr>
                      <a:r>
                        <a:rPr lang="en-US" sz="1000">
                          <a:effectLst/>
                        </a:rPr>
                        <a:t>A10</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n.c.</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n.c.</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17434971"/>
                  </a:ext>
                </a:extLst>
              </a:tr>
              <a:tr h="217805">
                <a:tc>
                  <a:txBody>
                    <a:bodyPr/>
                    <a:lstStyle/>
                    <a:p>
                      <a:pPr marL="0" marR="0" algn="just">
                        <a:spcBef>
                          <a:spcPts val="600"/>
                        </a:spcBef>
                        <a:spcAft>
                          <a:spcPts val="300"/>
                        </a:spcAft>
                      </a:pPr>
                      <a:r>
                        <a:rPr lang="en-US" sz="1000">
                          <a:effectLst/>
                        </a:rPr>
                        <a:t>A11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GND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GND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728614078"/>
                  </a:ext>
                </a:extLst>
              </a:tr>
              <a:tr h="217805">
                <a:tc>
                  <a:txBody>
                    <a:bodyPr/>
                    <a:lstStyle/>
                    <a:p>
                      <a:pPr marL="0" marR="0" algn="just">
                        <a:spcBef>
                          <a:spcPts val="600"/>
                        </a:spcBef>
                        <a:spcAft>
                          <a:spcPts val="300"/>
                        </a:spcAft>
                      </a:pPr>
                      <a:r>
                        <a:rPr lang="en-US" sz="1000">
                          <a:effectLst/>
                        </a:rPr>
                        <a:t>A12</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3V3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dirty="0">
                          <a:effectLst/>
                        </a:rPr>
                        <a:t>3V3</a:t>
                      </a:r>
                      <a:endParaRPr lang="en-US" sz="1200" dirty="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050477202"/>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859244445"/>
              </p:ext>
            </p:extLst>
          </p:nvPr>
        </p:nvGraphicFramePr>
        <p:xfrm>
          <a:off x="4764901" y="3426308"/>
          <a:ext cx="3086100" cy="2845435"/>
        </p:xfrm>
        <a:graphic>
          <a:graphicData uri="http://schemas.openxmlformats.org/drawingml/2006/table">
            <a:tbl>
              <a:tblPr firstRow="1" firstCol="1" bandRow="1">
                <a:tableStyleId>{5C22544A-7EE6-4342-B048-85BDC9FD1C3A}</a:tableStyleId>
              </a:tblPr>
              <a:tblGrid>
                <a:gridCol w="516613">
                  <a:extLst>
                    <a:ext uri="{9D8B030D-6E8A-4147-A177-3AD203B41FA5}">
                      <a16:colId xmlns:a16="http://schemas.microsoft.com/office/drawing/2014/main" val="320830395"/>
                    </a:ext>
                  </a:extLst>
                </a:gridCol>
                <a:gridCol w="1253574">
                  <a:extLst>
                    <a:ext uri="{9D8B030D-6E8A-4147-A177-3AD203B41FA5}">
                      <a16:colId xmlns:a16="http://schemas.microsoft.com/office/drawing/2014/main" val="2106753841"/>
                    </a:ext>
                  </a:extLst>
                </a:gridCol>
                <a:gridCol w="1315913">
                  <a:extLst>
                    <a:ext uri="{9D8B030D-6E8A-4147-A177-3AD203B41FA5}">
                      <a16:colId xmlns:a16="http://schemas.microsoft.com/office/drawing/2014/main" val="1421429767"/>
                    </a:ext>
                  </a:extLst>
                </a:gridCol>
              </a:tblGrid>
              <a:tr h="217805">
                <a:tc>
                  <a:txBody>
                    <a:bodyPr/>
                    <a:lstStyle/>
                    <a:p>
                      <a:pPr marL="0" marR="0" algn="just">
                        <a:spcBef>
                          <a:spcPts val="600"/>
                        </a:spcBef>
                        <a:spcAft>
                          <a:spcPts val="300"/>
                        </a:spcAft>
                      </a:pPr>
                      <a:r>
                        <a:rPr lang="en-US" sz="1000">
                          <a:effectLst/>
                        </a:rPr>
                        <a:t>Pin</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dirty="0">
                          <a:effectLst/>
                        </a:rPr>
                        <a:t>GPIO</a:t>
                      </a:r>
                      <a:endParaRPr lang="en-US" sz="1200" dirty="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UART</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129095763"/>
                  </a:ext>
                </a:extLst>
              </a:tr>
              <a:tr h="217805">
                <a:tc>
                  <a:txBody>
                    <a:bodyPr/>
                    <a:lstStyle/>
                    <a:p>
                      <a:pPr marL="0" marR="0" algn="just">
                        <a:spcBef>
                          <a:spcPts val="600"/>
                        </a:spcBef>
                        <a:spcAft>
                          <a:spcPts val="300"/>
                        </a:spcAft>
                      </a:pPr>
                      <a:r>
                        <a:rPr lang="en-US" sz="1000">
                          <a:effectLst/>
                        </a:rPr>
                        <a:t>B1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gpio8b_1[0]</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uart1_cts</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844635965"/>
                  </a:ext>
                </a:extLst>
              </a:tr>
              <a:tr h="224790">
                <a:tc>
                  <a:txBody>
                    <a:bodyPr/>
                    <a:lstStyle/>
                    <a:p>
                      <a:pPr marL="0" marR="0" algn="just">
                        <a:spcBef>
                          <a:spcPts val="600"/>
                        </a:spcBef>
                        <a:spcAft>
                          <a:spcPts val="300"/>
                        </a:spcAft>
                      </a:pPr>
                      <a:r>
                        <a:rPr lang="en-US" sz="1000">
                          <a:effectLst/>
                        </a:rPr>
                        <a:t>B2</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gpio8b_1[1]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uart1_txd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439644482"/>
                  </a:ext>
                </a:extLst>
              </a:tr>
              <a:tr h="217805">
                <a:tc>
                  <a:txBody>
                    <a:bodyPr/>
                    <a:lstStyle/>
                    <a:p>
                      <a:pPr marL="0" marR="0" algn="just">
                        <a:spcBef>
                          <a:spcPts val="600"/>
                        </a:spcBef>
                        <a:spcAft>
                          <a:spcPts val="300"/>
                        </a:spcAft>
                      </a:pPr>
                      <a:r>
                        <a:rPr lang="en-US" sz="1000">
                          <a:effectLst/>
                        </a:rPr>
                        <a:t>B3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gpio8b_1[2]</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uart1_rxd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447899112"/>
                  </a:ext>
                </a:extLst>
              </a:tr>
              <a:tr h="217805">
                <a:tc>
                  <a:txBody>
                    <a:bodyPr/>
                    <a:lstStyle/>
                    <a:p>
                      <a:pPr marL="0" marR="0" algn="just">
                        <a:spcBef>
                          <a:spcPts val="600"/>
                        </a:spcBef>
                        <a:spcAft>
                          <a:spcPts val="300"/>
                        </a:spcAft>
                      </a:pPr>
                      <a:r>
                        <a:rPr lang="en-US" sz="1000">
                          <a:effectLst/>
                        </a:rPr>
                        <a:t>B4</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gpio8b_1[3]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uart1_rts</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145596522"/>
                  </a:ext>
                </a:extLst>
              </a:tr>
              <a:tr h="217805">
                <a:tc>
                  <a:txBody>
                    <a:bodyPr/>
                    <a:lstStyle/>
                    <a:p>
                      <a:pPr marL="0" marR="0" algn="just">
                        <a:spcBef>
                          <a:spcPts val="600"/>
                        </a:spcBef>
                        <a:spcAft>
                          <a:spcPts val="300"/>
                        </a:spcAft>
                      </a:pPr>
                      <a:r>
                        <a:rPr lang="en-US" sz="1000">
                          <a:effectLst/>
                        </a:rPr>
                        <a:t>B5</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GND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GND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776594870"/>
                  </a:ext>
                </a:extLst>
              </a:tr>
              <a:tr h="217805">
                <a:tc>
                  <a:txBody>
                    <a:bodyPr/>
                    <a:lstStyle/>
                    <a:p>
                      <a:pPr marL="0" marR="0" algn="just">
                        <a:spcBef>
                          <a:spcPts val="600"/>
                        </a:spcBef>
                        <a:spcAft>
                          <a:spcPts val="300"/>
                        </a:spcAft>
                      </a:pPr>
                      <a:r>
                        <a:rPr lang="en-US" sz="1000">
                          <a:effectLst/>
                        </a:rPr>
                        <a:t>B6</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3V3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3V3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545014532"/>
                  </a:ext>
                </a:extLst>
              </a:tr>
              <a:tr h="217805">
                <a:tc>
                  <a:txBody>
                    <a:bodyPr/>
                    <a:lstStyle/>
                    <a:p>
                      <a:pPr marL="0" marR="0" algn="just">
                        <a:spcBef>
                          <a:spcPts val="600"/>
                        </a:spcBef>
                        <a:spcAft>
                          <a:spcPts val="300"/>
                        </a:spcAft>
                      </a:pPr>
                      <a:r>
                        <a:rPr lang="en-US" sz="1000">
                          <a:effectLst/>
                        </a:rPr>
                        <a:t>B7</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gpio8b_1[4]</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gpio8b_1[4]</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221249980"/>
                  </a:ext>
                </a:extLst>
              </a:tr>
              <a:tr h="224790">
                <a:tc>
                  <a:txBody>
                    <a:bodyPr/>
                    <a:lstStyle/>
                    <a:p>
                      <a:pPr marL="0" marR="0" algn="just">
                        <a:spcBef>
                          <a:spcPts val="600"/>
                        </a:spcBef>
                        <a:spcAft>
                          <a:spcPts val="300"/>
                        </a:spcAft>
                      </a:pPr>
                      <a:r>
                        <a:rPr lang="en-US" sz="1000">
                          <a:effectLst/>
                        </a:rPr>
                        <a:t>B8</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gpio8b_1[5]</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gpio8b_1[5]</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491421560"/>
                  </a:ext>
                </a:extLst>
              </a:tr>
              <a:tr h="217805">
                <a:tc>
                  <a:txBody>
                    <a:bodyPr/>
                    <a:lstStyle/>
                    <a:p>
                      <a:pPr marL="0" marR="0" algn="just">
                        <a:spcBef>
                          <a:spcPts val="600"/>
                        </a:spcBef>
                        <a:spcAft>
                          <a:spcPts val="300"/>
                        </a:spcAft>
                      </a:pPr>
                      <a:r>
                        <a:rPr lang="en-US" sz="1000">
                          <a:effectLst/>
                        </a:rPr>
                        <a:t>B9</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n.c.</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n.c.</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614471163"/>
                  </a:ext>
                </a:extLst>
              </a:tr>
              <a:tr h="217805">
                <a:tc>
                  <a:txBody>
                    <a:bodyPr/>
                    <a:lstStyle/>
                    <a:p>
                      <a:pPr marL="0" marR="0" algn="just">
                        <a:spcBef>
                          <a:spcPts val="600"/>
                        </a:spcBef>
                        <a:spcAft>
                          <a:spcPts val="300"/>
                        </a:spcAft>
                      </a:pPr>
                      <a:r>
                        <a:rPr lang="en-US" sz="1000">
                          <a:effectLst/>
                        </a:rPr>
                        <a:t>B10</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n.c.</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n.c.</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663864698"/>
                  </a:ext>
                </a:extLst>
              </a:tr>
              <a:tr h="217805">
                <a:tc>
                  <a:txBody>
                    <a:bodyPr/>
                    <a:lstStyle/>
                    <a:p>
                      <a:pPr marL="0" marR="0" algn="just">
                        <a:spcBef>
                          <a:spcPts val="600"/>
                        </a:spcBef>
                        <a:spcAft>
                          <a:spcPts val="300"/>
                        </a:spcAft>
                      </a:pPr>
                      <a:r>
                        <a:rPr lang="en-US" sz="1000">
                          <a:effectLst/>
                        </a:rPr>
                        <a:t>B11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GND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GND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246549841"/>
                  </a:ext>
                </a:extLst>
              </a:tr>
              <a:tr h="217805">
                <a:tc>
                  <a:txBody>
                    <a:bodyPr/>
                    <a:lstStyle/>
                    <a:p>
                      <a:pPr marL="0" marR="0" algn="just">
                        <a:spcBef>
                          <a:spcPts val="600"/>
                        </a:spcBef>
                        <a:spcAft>
                          <a:spcPts val="300"/>
                        </a:spcAft>
                      </a:pPr>
                      <a:r>
                        <a:rPr lang="en-US" sz="1000">
                          <a:effectLst/>
                        </a:rPr>
                        <a:t>B12</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a:effectLst/>
                        </a:rPr>
                        <a:t>3V3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just">
                        <a:spcBef>
                          <a:spcPts val="600"/>
                        </a:spcBef>
                        <a:spcAft>
                          <a:spcPts val="300"/>
                        </a:spcAft>
                      </a:pPr>
                      <a:r>
                        <a:rPr lang="en-US" sz="1000" dirty="0">
                          <a:effectLst/>
                        </a:rPr>
                        <a:t>3V3</a:t>
                      </a:r>
                      <a:endParaRPr lang="en-US" sz="1200" dirty="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21094926"/>
                  </a:ext>
                </a:extLst>
              </a:tr>
            </a:tbl>
          </a:graphicData>
        </a:graphic>
      </p:graphicFrame>
      <p:pic>
        <p:nvPicPr>
          <p:cNvPr id="6" name="Picture 5"/>
          <p:cNvPicPr/>
          <p:nvPr/>
        </p:nvPicPr>
        <p:blipFill rotWithShape="1">
          <a:blip r:embed="rId2" cstate="print">
            <a:extLst>
              <a:ext uri="{28A0092B-C50C-407E-A947-70E740481C1C}">
                <a14:useLocalDpi xmlns:a14="http://schemas.microsoft.com/office/drawing/2010/main" val="0"/>
              </a:ext>
            </a:extLst>
          </a:blip>
          <a:srcRect r="20424" b="22157"/>
          <a:stretch/>
        </p:blipFill>
        <p:spPr bwMode="auto">
          <a:xfrm>
            <a:off x="8468978" y="3659287"/>
            <a:ext cx="2148205" cy="1108710"/>
          </a:xfrm>
          <a:prstGeom prst="rect">
            <a:avLst/>
          </a:prstGeom>
          <a:noFill/>
          <a:ln>
            <a:noFill/>
          </a:ln>
          <a:extLst>
            <a:ext uri="{53640926-AAD7-44D8-BBD7-CCE9431645EC}">
              <a14:shadowObscured xmlns:a14="http://schemas.microsoft.com/office/drawing/2010/main"/>
            </a:ext>
          </a:extLst>
        </p:spPr>
      </p:pic>
      <p:sp>
        <p:nvSpPr>
          <p:cNvPr id="7" name="Rectangle 6"/>
          <p:cNvSpPr/>
          <p:nvPr/>
        </p:nvSpPr>
        <p:spPr>
          <a:xfrm>
            <a:off x="8618341" y="4832386"/>
            <a:ext cx="1856598" cy="276999"/>
          </a:xfrm>
          <a:prstGeom prst="rect">
            <a:avLst/>
          </a:prstGeom>
        </p:spPr>
        <p:txBody>
          <a:bodyPr wrap="none">
            <a:spAutoFit/>
          </a:bodyPr>
          <a:lstStyle/>
          <a:p>
            <a:r>
              <a:rPr lang="en-US" sz="1200" dirty="0">
                <a:latin typeface="Arial" panose="020B0604020202020204" pitchFamily="34" charset="0"/>
                <a:ea typeface="MS Mincho"/>
                <a:cs typeface="Times New Roman" panose="02020603050405020304" pitchFamily="18" charset="0"/>
              </a:rPr>
              <a:t>Pinout Diagram of </a:t>
            </a:r>
            <a:r>
              <a:rPr lang="en-US" sz="1200" dirty="0" err="1">
                <a:latin typeface="Arial" panose="020B0604020202020204" pitchFamily="34" charset="0"/>
                <a:ea typeface="MS Mincho"/>
                <a:cs typeface="Times New Roman" panose="02020603050405020304" pitchFamily="18" charset="0"/>
              </a:rPr>
              <a:t>P</a:t>
            </a:r>
            <a:r>
              <a:rPr lang="en-US" altLang="zh-CN" sz="1200" dirty="0" err="1">
                <a:latin typeface="Arial" panose="020B0604020202020204" pitchFamily="34" charset="0"/>
                <a:ea typeface="MS Mincho"/>
                <a:cs typeface="Times New Roman" panose="02020603050405020304" pitchFamily="18" charset="0"/>
              </a:rPr>
              <a:t>mod</a:t>
            </a:r>
            <a:endParaRPr lang="en-US" sz="1200" dirty="0"/>
          </a:p>
        </p:txBody>
      </p:sp>
      <p:sp>
        <p:nvSpPr>
          <p:cNvPr id="8" name="Rectangle 7"/>
          <p:cNvSpPr/>
          <p:nvPr/>
        </p:nvSpPr>
        <p:spPr>
          <a:xfrm>
            <a:off x="948102" y="3028456"/>
            <a:ext cx="3149335" cy="307777"/>
          </a:xfrm>
          <a:prstGeom prst="rect">
            <a:avLst/>
          </a:prstGeom>
        </p:spPr>
        <p:txBody>
          <a:bodyPr wrap="square">
            <a:spAutoFit/>
          </a:bodyPr>
          <a:lstStyle/>
          <a:p>
            <a:r>
              <a:rPr lang="en-US" sz="1400" dirty="0" err="1"/>
              <a:t>Pmod_B</a:t>
            </a:r>
            <a:r>
              <a:rPr lang="en-US" sz="1400" dirty="0"/>
              <a:t> function &amp; Pin assignments </a:t>
            </a:r>
            <a:r>
              <a:rPr lang="en-US" sz="1400" dirty="0">
                <a:latin typeface="Courier New" panose="02070309020205020404" pitchFamily="49" charset="0"/>
                <a:ea typeface="MS Mincho"/>
                <a:cs typeface="Times New Roman" panose="02020603050405020304" pitchFamily="18" charset="0"/>
              </a:rPr>
              <a:t> </a:t>
            </a:r>
            <a:r>
              <a:rPr lang="en-US" sz="1400" dirty="0">
                <a:latin typeface="Arial" panose="020B0604020202020204" pitchFamily="34" charset="0"/>
                <a:ea typeface="MS Mincho"/>
                <a:cs typeface="Times New Roman" panose="02020603050405020304" pitchFamily="18" charset="0"/>
              </a:rPr>
              <a:t> </a:t>
            </a:r>
            <a:endParaRPr lang="en-US" sz="1400" dirty="0"/>
          </a:p>
        </p:txBody>
      </p:sp>
      <p:sp>
        <p:nvSpPr>
          <p:cNvPr id="9" name="Rectangle 8"/>
          <p:cNvSpPr/>
          <p:nvPr/>
        </p:nvSpPr>
        <p:spPr>
          <a:xfrm>
            <a:off x="4644284" y="3017086"/>
            <a:ext cx="3149335" cy="307777"/>
          </a:xfrm>
          <a:prstGeom prst="rect">
            <a:avLst/>
          </a:prstGeom>
        </p:spPr>
        <p:txBody>
          <a:bodyPr wrap="square">
            <a:spAutoFit/>
          </a:bodyPr>
          <a:lstStyle/>
          <a:p>
            <a:r>
              <a:rPr lang="en-US" sz="1400" dirty="0" err="1"/>
              <a:t>Pmod_C</a:t>
            </a:r>
            <a:r>
              <a:rPr lang="en-US" sz="1400" dirty="0"/>
              <a:t> function &amp; Pin assignments </a:t>
            </a:r>
            <a:r>
              <a:rPr lang="en-US" sz="1400" dirty="0">
                <a:latin typeface="Courier New" panose="02070309020205020404" pitchFamily="49" charset="0"/>
                <a:ea typeface="MS Mincho"/>
                <a:cs typeface="Times New Roman" panose="02020603050405020304" pitchFamily="18" charset="0"/>
              </a:rPr>
              <a:t> </a:t>
            </a:r>
            <a:r>
              <a:rPr lang="en-US" sz="1400" dirty="0">
                <a:latin typeface="Arial" panose="020B0604020202020204" pitchFamily="34" charset="0"/>
                <a:ea typeface="MS Mincho"/>
                <a:cs typeface="Times New Roman" panose="02020603050405020304" pitchFamily="18" charset="0"/>
              </a:rPr>
              <a:t> </a:t>
            </a:r>
            <a:endParaRPr lang="en-US" sz="1400" dirty="0"/>
          </a:p>
        </p:txBody>
      </p:sp>
    </p:spTree>
    <p:extLst>
      <p:ext uri="{BB962C8B-B14F-4D97-AF65-F5344CB8AC3E}">
        <p14:creationId xmlns:p14="http://schemas.microsoft.com/office/powerpoint/2010/main" val="3632671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Contents</a:t>
            </a:r>
          </a:p>
        </p:txBody>
      </p:sp>
      <p:sp>
        <p:nvSpPr>
          <p:cNvPr id="4" name="Content Placeholder 2"/>
          <p:cNvSpPr txBox="1">
            <a:spLocks/>
          </p:cNvSpPr>
          <p:nvPr/>
        </p:nvSpPr>
        <p:spPr>
          <a:xfrm>
            <a:off x="2353733" y="3277130"/>
            <a:ext cx="4792133" cy="2033424"/>
          </a:xfrm>
          <a:prstGeom prst="rect">
            <a:avLst/>
          </a:prstGeom>
        </p:spPr>
        <p:txBody>
          <a:bodyPr/>
          <a:lstStyle>
            <a:lvl1pPr marL="164592" indent="-164592" algn="l" defTabSz="914400" rtl="0" eaLnBrk="1" latinLnBrk="0" hangingPunct="1">
              <a:lnSpc>
                <a:spcPct val="100000"/>
              </a:lnSpc>
              <a:spcBef>
                <a:spcPts val="600"/>
              </a:spcBef>
              <a:buClr>
                <a:schemeClr val="tx1"/>
              </a:buClr>
              <a:buFont typeface="Arial" panose="020B0604020202020204" pitchFamily="34" charset="0"/>
              <a:buChar char="•"/>
              <a:defRPr sz="2000" kern="1200">
                <a:solidFill>
                  <a:schemeClr val="tx1"/>
                </a:solidFill>
                <a:latin typeface="+mn-lt"/>
                <a:ea typeface="+mn-ea"/>
                <a:cs typeface="+mn-cs"/>
              </a:defRPr>
            </a:lvl1pPr>
            <a:lvl2pPr marL="457200" indent="-164592" algn="l" defTabSz="914400" rtl="0" eaLnBrk="1" latinLnBrk="0" hangingPunct="1">
              <a:lnSpc>
                <a:spcPct val="100000"/>
              </a:lnSpc>
              <a:spcBef>
                <a:spcPts val="600"/>
              </a:spcBef>
              <a:buClr>
                <a:schemeClr val="tx1"/>
              </a:buClr>
              <a:buFont typeface="Arial" panose="020B0604020202020204" pitchFamily="34" charset="0"/>
              <a:buChar char="–"/>
              <a:defRPr sz="1800" kern="1200">
                <a:solidFill>
                  <a:schemeClr val="tx1"/>
                </a:solidFill>
                <a:latin typeface="+mn-lt"/>
                <a:ea typeface="+mn-ea"/>
                <a:cs typeface="+mn-cs"/>
              </a:defRPr>
            </a:lvl2pPr>
            <a:lvl3pPr marL="740664" indent="-164592" algn="l" defTabSz="914400" rtl="0" eaLnBrk="1" latinLnBrk="0" hangingPunct="1">
              <a:lnSpc>
                <a:spcPct val="100000"/>
              </a:lnSpc>
              <a:spcBef>
                <a:spcPts val="600"/>
              </a:spcBef>
              <a:buClr>
                <a:schemeClr val="tx1"/>
              </a:buClr>
              <a:buFont typeface="Arial" panose="020B0604020202020204" pitchFamily="34" charset="0"/>
              <a:buChar char="–"/>
              <a:defRPr sz="1600" kern="1200">
                <a:solidFill>
                  <a:schemeClr val="tx1"/>
                </a:solidFill>
                <a:latin typeface="+mn-lt"/>
                <a:ea typeface="+mn-ea"/>
                <a:cs typeface="+mn-cs"/>
              </a:defRPr>
            </a:lvl3pPr>
            <a:lvl4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4pPr>
            <a:lvl5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5pPr>
            <a:lvl6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6pPr>
            <a:lvl7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7pPr>
            <a:lvl8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8pPr>
            <a:lvl9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9pPr>
          </a:lstStyle>
          <a:p>
            <a:r>
              <a:rPr lang="en-US" dirty="0"/>
              <a:t>ARC </a:t>
            </a:r>
            <a:r>
              <a:rPr lang="en-US" altLang="zh-CN" dirty="0" err="1"/>
              <a:t>IoT</a:t>
            </a:r>
            <a:r>
              <a:rPr lang="en-US" dirty="0"/>
              <a:t> </a:t>
            </a:r>
            <a:r>
              <a:rPr lang="en-US" altLang="zh-CN" dirty="0"/>
              <a:t>Development</a:t>
            </a:r>
            <a:r>
              <a:rPr lang="en-US" dirty="0"/>
              <a:t> Kit</a:t>
            </a:r>
          </a:p>
          <a:p>
            <a:r>
              <a:rPr lang="en-US" dirty="0"/>
              <a:t>ARC </a:t>
            </a:r>
            <a:r>
              <a:rPr lang="en-US" altLang="zh-CN" dirty="0" err="1"/>
              <a:t>IoT</a:t>
            </a:r>
            <a:r>
              <a:rPr lang="en-US" altLang="zh-CN" dirty="0"/>
              <a:t> </a:t>
            </a:r>
            <a:r>
              <a:rPr lang="en-US" altLang="zh-CN" dirty="0" err="1"/>
              <a:t>SoC</a:t>
            </a:r>
            <a:r>
              <a:rPr lang="en-US" altLang="zh-CN" dirty="0"/>
              <a:t> Introduction</a:t>
            </a:r>
            <a:endParaRPr lang="en-US" dirty="0"/>
          </a:p>
          <a:p>
            <a:r>
              <a:rPr lang="en-US" altLang="zh-CN" dirty="0"/>
              <a:t>O</a:t>
            </a:r>
            <a:r>
              <a:rPr lang="en-US" dirty="0"/>
              <a:t>n-board </a:t>
            </a:r>
            <a:r>
              <a:rPr lang="en-US" altLang="zh-CN" dirty="0"/>
              <a:t>D</a:t>
            </a:r>
            <a:r>
              <a:rPr lang="en-US" dirty="0"/>
              <a:t>evice Introduction</a:t>
            </a:r>
          </a:p>
          <a:p>
            <a:r>
              <a:rPr lang="en-US" dirty="0"/>
              <a:t>Programmer’s </a:t>
            </a:r>
            <a:r>
              <a:rPr lang="en-US" altLang="zh-CN" dirty="0"/>
              <a:t>R</a:t>
            </a:r>
            <a:r>
              <a:rPr lang="en-US" dirty="0"/>
              <a:t>eference</a:t>
            </a:r>
          </a:p>
          <a:p>
            <a:r>
              <a:rPr lang="en-GB" dirty="0"/>
              <a:t>Getting </a:t>
            </a:r>
            <a:r>
              <a:rPr lang="en-US" altLang="zh-CN" dirty="0"/>
              <a:t>Started</a:t>
            </a:r>
            <a:endParaRPr lang="en-GB" dirty="0"/>
          </a:p>
        </p:txBody>
      </p:sp>
    </p:spTree>
    <p:extLst>
      <p:ext uri="{BB962C8B-B14F-4D97-AF65-F5344CB8AC3E}">
        <p14:creationId xmlns:p14="http://schemas.microsoft.com/office/powerpoint/2010/main" val="25670809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MikroBUS</a:t>
            </a:r>
            <a:endParaRPr lang="en-US" dirty="0"/>
          </a:p>
        </p:txBody>
      </p:sp>
      <p:sp>
        <p:nvSpPr>
          <p:cNvPr id="3" name="Content Placeholder 2"/>
          <p:cNvSpPr>
            <a:spLocks noGrp="1"/>
          </p:cNvSpPr>
          <p:nvPr>
            <p:ph idx="1"/>
          </p:nvPr>
        </p:nvSpPr>
        <p:spPr/>
        <p:txBody>
          <a:bodyPr/>
          <a:lstStyle/>
          <a:p>
            <a:r>
              <a:rPr lang="en-US" dirty="0"/>
              <a:t>The </a:t>
            </a:r>
            <a:r>
              <a:rPr lang="en-US" dirty="0" err="1"/>
              <a:t>MikroBUS</a:t>
            </a:r>
            <a:r>
              <a:rPr lang="en-US" dirty="0"/>
              <a:t> headers enable the addition of Click boards</a:t>
            </a:r>
          </a:p>
          <a:p>
            <a:r>
              <a:rPr lang="en-US" altLang="zh-CN" dirty="0"/>
              <a:t>The Click boards, </a:t>
            </a:r>
          </a:p>
          <a:p>
            <a:pPr lvl="1"/>
            <a:r>
              <a:rPr lang="en-US" altLang="zh-CN" sz="1600" dirty="0"/>
              <a:t>D</a:t>
            </a:r>
            <a:r>
              <a:rPr lang="en-US" sz="1600" dirty="0"/>
              <a:t>eveloped by </a:t>
            </a:r>
            <a:r>
              <a:rPr lang="en-US" sz="1600" dirty="0" err="1"/>
              <a:t>MikroElektronica</a:t>
            </a:r>
            <a:r>
              <a:rPr lang="en-US" sz="1600" dirty="0"/>
              <a:t>: </a:t>
            </a:r>
            <a:r>
              <a:rPr lang="en-US" sz="1600" dirty="0">
                <a:hlinkClick r:id="rId3"/>
              </a:rPr>
              <a:t>www.mikroe.com</a:t>
            </a:r>
            <a:r>
              <a:rPr lang="en-US" sz="1600" dirty="0"/>
              <a:t>,</a:t>
            </a:r>
            <a:r>
              <a:rPr lang="zh-CN" altLang="en-US" sz="1600" dirty="0"/>
              <a:t> </a:t>
            </a:r>
            <a:r>
              <a:rPr lang="en-US" sz="1600" dirty="0"/>
              <a:t>a full list: </a:t>
            </a:r>
            <a:r>
              <a:rPr lang="en-US" sz="1600" dirty="0">
                <a:hlinkClick r:id="rId4"/>
              </a:rPr>
              <a:t>www.mikroe.com/click</a:t>
            </a:r>
            <a:endParaRPr lang="en-US" sz="1600" dirty="0"/>
          </a:p>
          <a:p>
            <a:pPr lvl="1"/>
            <a:r>
              <a:rPr lang="en-US" sz="1600" dirty="0"/>
              <a:t>A range of hundreds of add on boards for interfacing with peripheral sensors and transceivers</a:t>
            </a:r>
          </a:p>
          <a:p>
            <a:pPr lvl="1"/>
            <a:r>
              <a:rPr lang="en-US" sz="1600" dirty="0"/>
              <a:t>Include wireless and wired connectivity modules, sensor modules, display modules, interface modules, and miscellaneous modules and accessories</a:t>
            </a:r>
          </a:p>
          <a:p>
            <a:r>
              <a:rPr lang="en-US" dirty="0" err="1"/>
              <a:t>MikroBUS</a:t>
            </a:r>
            <a:r>
              <a:rPr lang="en-US" dirty="0"/>
              <a:t> I/O Multiplexing</a:t>
            </a:r>
          </a:p>
          <a:p>
            <a:pPr lvl="1"/>
            <a:r>
              <a:rPr lang="en-US" sz="1600" dirty="0"/>
              <a:t>Multiplexing to get the right function assignment on the </a:t>
            </a:r>
            <a:r>
              <a:rPr lang="en-US" sz="1600" dirty="0" err="1"/>
              <a:t>MikroBUS</a:t>
            </a:r>
            <a:r>
              <a:rPr lang="en-US" sz="1600" dirty="0"/>
              <a:t> headers is controlled by software using the ARDUINO_MUX register </a:t>
            </a:r>
          </a:p>
        </p:txBody>
      </p:sp>
      <p:graphicFrame>
        <p:nvGraphicFramePr>
          <p:cNvPr id="4" name="Content Placeholder 8"/>
          <p:cNvGraphicFramePr>
            <a:graphicFrameLocks/>
          </p:cNvGraphicFramePr>
          <p:nvPr>
            <p:extLst>
              <p:ext uri="{D42A27DB-BD31-4B8C-83A1-F6EECF244321}">
                <p14:modId xmlns:p14="http://schemas.microsoft.com/office/powerpoint/2010/main" val="3862758769"/>
              </p:ext>
            </p:extLst>
          </p:nvPr>
        </p:nvGraphicFramePr>
        <p:xfrm>
          <a:off x="863944" y="4425343"/>
          <a:ext cx="5086351" cy="1618615"/>
        </p:xfrm>
        <a:graphic>
          <a:graphicData uri="http://schemas.openxmlformats.org/drawingml/2006/table">
            <a:tbl>
              <a:tblPr firstRow="1" firstCol="1" bandRow="1">
                <a:tableStyleId>{5C22544A-7EE6-4342-B048-85BDC9FD1C3A}</a:tableStyleId>
              </a:tblPr>
              <a:tblGrid>
                <a:gridCol w="515756">
                  <a:extLst>
                    <a:ext uri="{9D8B030D-6E8A-4147-A177-3AD203B41FA5}">
                      <a16:colId xmlns:a16="http://schemas.microsoft.com/office/drawing/2014/main" val="1249697843"/>
                    </a:ext>
                  </a:extLst>
                </a:gridCol>
                <a:gridCol w="967424">
                  <a:extLst>
                    <a:ext uri="{9D8B030D-6E8A-4147-A177-3AD203B41FA5}">
                      <a16:colId xmlns:a16="http://schemas.microsoft.com/office/drawing/2014/main" val="3083812363"/>
                    </a:ext>
                  </a:extLst>
                </a:gridCol>
                <a:gridCol w="857559">
                  <a:extLst>
                    <a:ext uri="{9D8B030D-6E8A-4147-A177-3AD203B41FA5}">
                      <a16:colId xmlns:a16="http://schemas.microsoft.com/office/drawing/2014/main" val="3341911917"/>
                    </a:ext>
                  </a:extLst>
                </a:gridCol>
                <a:gridCol w="679536">
                  <a:extLst>
                    <a:ext uri="{9D8B030D-6E8A-4147-A177-3AD203B41FA5}">
                      <a16:colId xmlns:a16="http://schemas.microsoft.com/office/drawing/2014/main" val="1262234170"/>
                    </a:ext>
                  </a:extLst>
                </a:gridCol>
                <a:gridCol w="1208517">
                  <a:extLst>
                    <a:ext uri="{9D8B030D-6E8A-4147-A177-3AD203B41FA5}">
                      <a16:colId xmlns:a16="http://schemas.microsoft.com/office/drawing/2014/main" val="1813418364"/>
                    </a:ext>
                  </a:extLst>
                </a:gridCol>
                <a:gridCol w="857559">
                  <a:extLst>
                    <a:ext uri="{9D8B030D-6E8A-4147-A177-3AD203B41FA5}">
                      <a16:colId xmlns:a16="http://schemas.microsoft.com/office/drawing/2014/main" val="4264879426"/>
                    </a:ext>
                  </a:extLst>
                </a:gridCol>
              </a:tblGrid>
              <a:tr h="217805">
                <a:tc>
                  <a:txBody>
                    <a:bodyPr/>
                    <a:lstStyle/>
                    <a:p>
                      <a:pPr marL="0" marR="0" algn="ctr">
                        <a:spcBef>
                          <a:spcPts val="600"/>
                        </a:spcBef>
                        <a:spcAft>
                          <a:spcPts val="300"/>
                        </a:spcAft>
                      </a:pPr>
                      <a:r>
                        <a:rPr lang="en-US" sz="1000">
                          <a:effectLst/>
                        </a:rPr>
                        <a:t>Pin</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I/O</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MUX Bitfield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Pin</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I/O</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MUX Bitfield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17953087"/>
                  </a:ext>
                </a:extLst>
              </a:tr>
              <a:tr h="217805">
                <a:tc>
                  <a:txBody>
                    <a:bodyPr/>
                    <a:lstStyle/>
                    <a:p>
                      <a:pPr marL="0" marR="0" algn="ctr">
                        <a:spcBef>
                          <a:spcPts val="600"/>
                        </a:spcBef>
                        <a:spcAft>
                          <a:spcPts val="300"/>
                        </a:spcAft>
                      </a:pPr>
                      <a:r>
                        <a:rPr lang="en-US" sz="1000">
                          <a:effectLst/>
                        </a:rPr>
                        <a:t>AN</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ADC IN6*</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PWM</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dirty="0">
                          <a:effectLst/>
                        </a:rPr>
                        <a:t>pwm0</a:t>
                      </a:r>
                      <a:endParaRPr lang="en-US" sz="1200" dirty="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Bit 2</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246539371"/>
                  </a:ext>
                </a:extLst>
              </a:tr>
              <a:tr h="224790">
                <a:tc>
                  <a:txBody>
                    <a:bodyPr/>
                    <a:lstStyle/>
                    <a:p>
                      <a:pPr marL="0" marR="0" algn="ctr">
                        <a:spcBef>
                          <a:spcPts val="600"/>
                        </a:spcBef>
                        <a:spcAft>
                          <a:spcPts val="300"/>
                        </a:spcAft>
                      </a:pPr>
                      <a:r>
                        <a:rPr lang="en-US" sz="1000">
                          <a:effectLst/>
                        </a:rPr>
                        <a:t>RST</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dirty="0" err="1">
                          <a:effectLst/>
                        </a:rPr>
                        <a:t>Reset_N</a:t>
                      </a:r>
                      <a:endParaRPr lang="en-US" sz="1200" dirty="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INT</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gpio4b_2[2]</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062237227"/>
                  </a:ext>
                </a:extLst>
              </a:tr>
              <a:tr h="217805">
                <a:tc>
                  <a:txBody>
                    <a:bodyPr/>
                    <a:lstStyle/>
                    <a:p>
                      <a:pPr marL="0" marR="0" algn="ctr">
                        <a:spcBef>
                          <a:spcPts val="600"/>
                        </a:spcBef>
                        <a:spcAft>
                          <a:spcPts val="300"/>
                        </a:spcAft>
                      </a:pPr>
                      <a:r>
                        <a:rPr lang="en-US" sz="1000">
                          <a:effectLst/>
                        </a:rPr>
                        <a:t>CS</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spi2_cs</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Bit 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RX</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uart2_rxd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Bit 0</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984390672"/>
                  </a:ext>
                </a:extLst>
              </a:tr>
              <a:tr h="217805">
                <a:tc>
                  <a:txBody>
                    <a:bodyPr/>
                    <a:lstStyle/>
                    <a:p>
                      <a:pPr marL="0" marR="0" algn="ctr">
                        <a:spcBef>
                          <a:spcPts val="600"/>
                        </a:spcBef>
                        <a:spcAft>
                          <a:spcPts val="300"/>
                        </a:spcAft>
                      </a:pPr>
                      <a:r>
                        <a:rPr lang="en-US" sz="1000">
                          <a:effectLst/>
                        </a:rPr>
                        <a:t>SCK</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spi2_clk</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Bit 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TX</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uart2_txd</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Bit 0</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500037283"/>
                  </a:ext>
                </a:extLst>
              </a:tr>
              <a:tr h="217805">
                <a:tc>
                  <a:txBody>
                    <a:bodyPr/>
                    <a:lstStyle/>
                    <a:p>
                      <a:pPr marL="0" marR="0" algn="ctr">
                        <a:spcBef>
                          <a:spcPts val="600"/>
                        </a:spcBef>
                        <a:spcAft>
                          <a:spcPts val="300"/>
                        </a:spcAft>
                      </a:pPr>
                      <a:r>
                        <a:rPr lang="en-US" sz="1000">
                          <a:effectLst/>
                        </a:rPr>
                        <a:t>MISO</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spi2_miso</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Bit 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SCL</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i2c2_scl</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Bit 8</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704476615"/>
                  </a:ext>
                </a:extLst>
              </a:tr>
              <a:tr h="217805">
                <a:tc>
                  <a:txBody>
                    <a:bodyPr/>
                    <a:lstStyle/>
                    <a:p>
                      <a:pPr marL="0" marR="0" algn="ctr">
                        <a:spcBef>
                          <a:spcPts val="600"/>
                        </a:spcBef>
                        <a:spcAft>
                          <a:spcPts val="300"/>
                        </a:spcAft>
                      </a:pPr>
                      <a:r>
                        <a:rPr lang="en-US" sz="1000">
                          <a:effectLst/>
                        </a:rPr>
                        <a:t>MOSI</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spi2_mosi</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Bit 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SDA</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i2c2_sda</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dirty="0">
                          <a:effectLst/>
                        </a:rPr>
                        <a:t>Bit 8</a:t>
                      </a:r>
                      <a:endParaRPr lang="en-US" sz="1200" dirty="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501495344"/>
                  </a:ext>
                </a:extLst>
              </a:tr>
            </a:tbl>
          </a:graphicData>
        </a:graphic>
      </p:graphicFrame>
      <p:pic>
        <p:nvPicPr>
          <p:cNvPr id="5" name="Picture 4"/>
          <p:cNvPicPr/>
          <p:nvPr/>
        </p:nvPicPr>
        <p:blipFill>
          <a:blip r:embed="rId5">
            <a:extLst>
              <a:ext uri="{28A0092B-C50C-407E-A947-70E740481C1C}">
                <a14:useLocalDpi xmlns:a14="http://schemas.microsoft.com/office/drawing/2010/main" val="0"/>
              </a:ext>
            </a:extLst>
          </a:blip>
          <a:stretch>
            <a:fillRect/>
          </a:stretch>
        </p:blipFill>
        <p:spPr>
          <a:xfrm>
            <a:off x="5950295" y="4364776"/>
            <a:ext cx="5497066" cy="2019380"/>
          </a:xfrm>
          <a:prstGeom prst="rect">
            <a:avLst/>
          </a:prstGeom>
        </p:spPr>
      </p:pic>
      <p:sp>
        <p:nvSpPr>
          <p:cNvPr id="6" name="Rectangle 5"/>
          <p:cNvSpPr/>
          <p:nvPr/>
        </p:nvSpPr>
        <p:spPr>
          <a:xfrm>
            <a:off x="860086" y="6043958"/>
            <a:ext cx="6096000" cy="461665"/>
          </a:xfrm>
          <a:prstGeom prst="rect">
            <a:avLst/>
          </a:prstGeom>
        </p:spPr>
        <p:txBody>
          <a:bodyPr>
            <a:spAutoFit/>
          </a:bodyPr>
          <a:lstStyle/>
          <a:p>
            <a:r>
              <a:rPr lang="en-US" sz="1200" dirty="0">
                <a:latin typeface="Arial" panose="020B0604020202020204" pitchFamily="34" charset="0"/>
                <a:ea typeface="MS Mincho"/>
                <a:cs typeface="Times New Roman" panose="02020603050405020304" pitchFamily="18" charset="0"/>
              </a:rPr>
              <a:t>Pin assignment on the I/O Multiplexer. The “MUX </a:t>
            </a:r>
            <a:r>
              <a:rPr lang="en-US" sz="1200" dirty="0" err="1">
                <a:latin typeface="Arial" panose="020B0604020202020204" pitchFamily="34" charset="0"/>
                <a:ea typeface="MS Mincho"/>
                <a:cs typeface="Times New Roman" panose="02020603050405020304" pitchFamily="18" charset="0"/>
              </a:rPr>
              <a:t>bitfield</a:t>
            </a:r>
            <a:r>
              <a:rPr lang="en-US" sz="1200" dirty="0">
                <a:latin typeface="Arial" panose="020B0604020202020204" pitchFamily="34" charset="0"/>
                <a:ea typeface="MS Mincho"/>
                <a:cs typeface="Times New Roman" panose="02020603050405020304" pitchFamily="18" charset="0"/>
              </a:rPr>
              <a:t>“ column indicated which bit in the </a:t>
            </a:r>
            <a:r>
              <a:rPr lang="en-US" sz="1200" dirty="0">
                <a:latin typeface="Courier New" panose="02070309020205020404" pitchFamily="49" charset="0"/>
                <a:ea typeface="MS Mincho"/>
                <a:cs typeface="Times New Roman" panose="02020603050405020304" pitchFamily="18" charset="0"/>
              </a:rPr>
              <a:t>ARDUINO_MUX</a:t>
            </a:r>
            <a:r>
              <a:rPr lang="en-US" sz="1200" dirty="0">
                <a:latin typeface="Arial" panose="020B0604020202020204" pitchFamily="34" charset="0"/>
                <a:ea typeface="MS Mincho"/>
              </a:rPr>
              <a:t> </a:t>
            </a:r>
            <a:r>
              <a:rPr lang="en-US" sz="1200" dirty="0">
                <a:latin typeface="Arial" panose="020B0604020202020204" pitchFamily="34" charset="0"/>
                <a:ea typeface="MS Mincho"/>
                <a:cs typeface="Times New Roman" panose="02020603050405020304" pitchFamily="18" charset="0"/>
              </a:rPr>
              <a:t>register is used to control the functionality of this pin</a:t>
            </a:r>
            <a:endParaRPr lang="en-US" sz="1200" dirty="0"/>
          </a:p>
        </p:txBody>
      </p:sp>
    </p:spTree>
    <p:extLst>
      <p:ext uri="{BB962C8B-B14F-4D97-AF65-F5344CB8AC3E}">
        <p14:creationId xmlns:p14="http://schemas.microsoft.com/office/powerpoint/2010/main" val="34569162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Arduino</a:t>
            </a:r>
            <a:endParaRPr lang="en-US" dirty="0"/>
          </a:p>
        </p:txBody>
      </p:sp>
      <p:sp>
        <p:nvSpPr>
          <p:cNvPr id="3" name="Content Placeholder 2"/>
          <p:cNvSpPr>
            <a:spLocks noGrp="1"/>
          </p:cNvSpPr>
          <p:nvPr>
            <p:ph idx="1"/>
          </p:nvPr>
        </p:nvSpPr>
        <p:spPr/>
        <p:txBody>
          <a:bodyPr/>
          <a:lstStyle/>
          <a:p>
            <a:r>
              <a:rPr lang="en-US" dirty="0"/>
              <a:t>The Arduino shield interface is compatible with the Arduino UNO R3 with the following exceptions:</a:t>
            </a:r>
          </a:p>
          <a:p>
            <a:pPr lvl="1"/>
            <a:r>
              <a:rPr lang="en-US" dirty="0"/>
              <a:t>5 Volt shields are not supported</a:t>
            </a:r>
          </a:p>
          <a:p>
            <a:pPr lvl="1"/>
            <a:r>
              <a:rPr lang="en-US" dirty="0"/>
              <a:t>The IOREF voltage is fixed to 3V3</a:t>
            </a:r>
          </a:p>
          <a:p>
            <a:pPr lvl="1"/>
            <a:r>
              <a:rPr lang="en-US" dirty="0"/>
              <a:t>the ICSP header is also not available</a:t>
            </a: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935582" y="3176346"/>
            <a:ext cx="3958051" cy="2726954"/>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2409446401"/>
              </p:ext>
            </p:extLst>
          </p:nvPr>
        </p:nvGraphicFramePr>
        <p:xfrm>
          <a:off x="5904090" y="1854682"/>
          <a:ext cx="4448046" cy="4509451"/>
        </p:xfrm>
        <a:graphic>
          <a:graphicData uri="http://schemas.openxmlformats.org/drawingml/2006/table">
            <a:tbl>
              <a:tblPr firstRow="1" firstCol="1" bandRow="1">
                <a:tableStyleId>{5C22544A-7EE6-4342-B048-85BDC9FD1C3A}</a:tableStyleId>
              </a:tblPr>
              <a:tblGrid>
                <a:gridCol w="627175">
                  <a:extLst>
                    <a:ext uri="{9D8B030D-6E8A-4147-A177-3AD203B41FA5}">
                      <a16:colId xmlns:a16="http://schemas.microsoft.com/office/drawing/2014/main" val="3566662577"/>
                    </a:ext>
                  </a:extLst>
                </a:gridCol>
                <a:gridCol w="813993">
                  <a:extLst>
                    <a:ext uri="{9D8B030D-6E8A-4147-A177-3AD203B41FA5}">
                      <a16:colId xmlns:a16="http://schemas.microsoft.com/office/drawing/2014/main" val="1917520428"/>
                    </a:ext>
                  </a:extLst>
                </a:gridCol>
                <a:gridCol w="1015043">
                  <a:extLst>
                    <a:ext uri="{9D8B030D-6E8A-4147-A177-3AD203B41FA5}">
                      <a16:colId xmlns:a16="http://schemas.microsoft.com/office/drawing/2014/main" val="463391829"/>
                    </a:ext>
                  </a:extLst>
                </a:gridCol>
                <a:gridCol w="997252">
                  <a:extLst>
                    <a:ext uri="{9D8B030D-6E8A-4147-A177-3AD203B41FA5}">
                      <a16:colId xmlns:a16="http://schemas.microsoft.com/office/drawing/2014/main" val="3801028436"/>
                    </a:ext>
                  </a:extLst>
                </a:gridCol>
                <a:gridCol w="994583">
                  <a:extLst>
                    <a:ext uri="{9D8B030D-6E8A-4147-A177-3AD203B41FA5}">
                      <a16:colId xmlns:a16="http://schemas.microsoft.com/office/drawing/2014/main" val="1028289414"/>
                    </a:ext>
                  </a:extLst>
                </a:gridCol>
              </a:tblGrid>
              <a:tr h="257827">
                <a:tc>
                  <a:txBody>
                    <a:bodyPr/>
                    <a:lstStyle/>
                    <a:p>
                      <a:pPr marL="0" marR="0" algn="ctr">
                        <a:spcBef>
                          <a:spcPts val="600"/>
                        </a:spcBef>
                        <a:spcAft>
                          <a:spcPts val="300"/>
                        </a:spcAft>
                      </a:pPr>
                      <a:r>
                        <a:rPr lang="en-US" sz="900">
                          <a:effectLst/>
                        </a:rPr>
                        <a:t>Pin</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MUX bitfield</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I/O-0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I/O-1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I/O-2</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2695792764"/>
                  </a:ext>
                </a:extLst>
              </a:tr>
              <a:tr h="278713">
                <a:tc>
                  <a:txBody>
                    <a:bodyPr/>
                    <a:lstStyle/>
                    <a:p>
                      <a:pPr marL="0" marR="0" algn="ctr">
                        <a:spcBef>
                          <a:spcPts val="600"/>
                        </a:spcBef>
                        <a:spcAft>
                          <a:spcPts val="300"/>
                        </a:spcAft>
                      </a:pPr>
                      <a:r>
                        <a:rPr lang="en-US" sz="900">
                          <a:effectLst/>
                        </a:rPr>
                        <a:t>AD0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dirty="0">
                          <a:effectLst/>
                        </a:rPr>
                        <a:t>Bit 10</a:t>
                      </a:r>
                      <a:endParaRPr lang="en-US" sz="1100" dirty="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ADC IN0 gpio8b_3[7]</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 </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1820105328"/>
                  </a:ext>
                </a:extLst>
              </a:tr>
              <a:tr h="278713">
                <a:tc>
                  <a:txBody>
                    <a:bodyPr/>
                    <a:lstStyle/>
                    <a:p>
                      <a:pPr marL="0" marR="0" algn="ctr">
                        <a:spcBef>
                          <a:spcPts val="600"/>
                        </a:spcBef>
                        <a:spcAft>
                          <a:spcPts val="300"/>
                        </a:spcAft>
                      </a:pPr>
                      <a:r>
                        <a:rPr lang="en-US" sz="900">
                          <a:effectLst/>
                        </a:rPr>
                        <a:t>AD1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11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ADC IN1 gpio8b_3[6]</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 </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1513140365"/>
                  </a:ext>
                </a:extLst>
              </a:tr>
              <a:tr h="278713">
                <a:tc>
                  <a:txBody>
                    <a:bodyPr/>
                    <a:lstStyle/>
                    <a:p>
                      <a:pPr marL="0" marR="0" algn="ctr">
                        <a:spcBef>
                          <a:spcPts val="600"/>
                        </a:spcBef>
                        <a:spcAft>
                          <a:spcPts val="300"/>
                        </a:spcAft>
                      </a:pPr>
                      <a:r>
                        <a:rPr lang="en-US" sz="900">
                          <a:effectLst/>
                        </a:rPr>
                        <a:t>AD2</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12</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ADC IN2 gpio8b_3[5]</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 </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2721112244"/>
                  </a:ext>
                </a:extLst>
              </a:tr>
              <a:tr h="278713">
                <a:tc>
                  <a:txBody>
                    <a:bodyPr/>
                    <a:lstStyle/>
                    <a:p>
                      <a:pPr marL="0" marR="0" algn="ctr">
                        <a:spcBef>
                          <a:spcPts val="600"/>
                        </a:spcBef>
                        <a:spcAft>
                          <a:spcPts val="300"/>
                        </a:spcAft>
                      </a:pPr>
                      <a:r>
                        <a:rPr lang="en-US" sz="900">
                          <a:effectLst/>
                        </a:rPr>
                        <a:t>AD3</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13</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ADC IN3 gpio8b_3[4]</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 </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3709046636"/>
                  </a:ext>
                </a:extLst>
              </a:tr>
              <a:tr h="278713">
                <a:tc>
                  <a:txBody>
                    <a:bodyPr/>
                    <a:lstStyle/>
                    <a:p>
                      <a:pPr marL="0" marR="0" algn="ctr">
                        <a:spcBef>
                          <a:spcPts val="600"/>
                        </a:spcBef>
                        <a:spcAft>
                          <a:spcPts val="300"/>
                        </a:spcAft>
                      </a:pPr>
                      <a:r>
                        <a:rPr lang="en-US" sz="900">
                          <a:effectLst/>
                        </a:rPr>
                        <a:t>AD4</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8/Bit 14</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ADC IN4 gpio8b_3[3]</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i2c2_sda</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 </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504556786"/>
                  </a:ext>
                </a:extLst>
              </a:tr>
              <a:tr h="278713">
                <a:tc>
                  <a:txBody>
                    <a:bodyPr/>
                    <a:lstStyle/>
                    <a:p>
                      <a:pPr marL="0" marR="0" algn="ctr">
                        <a:spcBef>
                          <a:spcPts val="600"/>
                        </a:spcBef>
                        <a:spcAft>
                          <a:spcPts val="300"/>
                        </a:spcAft>
                      </a:pPr>
                      <a:r>
                        <a:rPr lang="en-US" sz="900">
                          <a:effectLst/>
                        </a:rPr>
                        <a:t>AD5</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8/Bit 15</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ADC IN5 gpio8b_3[2]</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i2c2_scl</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 </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1209838527"/>
                  </a:ext>
                </a:extLst>
              </a:tr>
              <a:tr h="184239">
                <a:tc>
                  <a:txBody>
                    <a:bodyPr/>
                    <a:lstStyle/>
                    <a:p>
                      <a:pPr marL="0" marR="0" algn="ctr">
                        <a:spcBef>
                          <a:spcPts val="600"/>
                        </a:spcBef>
                        <a:spcAft>
                          <a:spcPts val="300"/>
                        </a:spcAft>
                      </a:pPr>
                      <a:r>
                        <a:rPr lang="en-US" sz="900">
                          <a:effectLst/>
                        </a:rPr>
                        <a:t>IO0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gpio4b_2[0]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uart2_rxd</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2491528154"/>
                  </a:ext>
                </a:extLst>
              </a:tr>
              <a:tr h="184239">
                <a:tc>
                  <a:txBody>
                    <a:bodyPr/>
                    <a:lstStyle/>
                    <a:p>
                      <a:pPr marL="0" marR="0" algn="ctr">
                        <a:spcBef>
                          <a:spcPts val="600"/>
                        </a:spcBef>
                        <a:spcAft>
                          <a:spcPts val="300"/>
                        </a:spcAft>
                      </a:pPr>
                      <a:r>
                        <a:rPr lang="en-US" sz="900">
                          <a:effectLst/>
                        </a:rPr>
                        <a:t>IO1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gpio4b_2[1]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uart2_txd</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3976240061"/>
                  </a:ext>
                </a:extLst>
              </a:tr>
              <a:tr h="184239">
                <a:tc>
                  <a:txBody>
                    <a:bodyPr/>
                    <a:lstStyle/>
                    <a:p>
                      <a:pPr marL="0" marR="0" algn="ctr">
                        <a:spcBef>
                          <a:spcPts val="600"/>
                        </a:spcBef>
                        <a:spcAft>
                          <a:spcPts val="300"/>
                        </a:spcAft>
                      </a:pPr>
                      <a:r>
                        <a:rPr lang="en-US" sz="900">
                          <a:effectLst/>
                        </a:rPr>
                        <a:t>IO2</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gpio4b_2[2]</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3843556696"/>
                  </a:ext>
                </a:extLst>
              </a:tr>
              <a:tr h="184239">
                <a:tc>
                  <a:txBody>
                    <a:bodyPr/>
                    <a:lstStyle/>
                    <a:p>
                      <a:pPr marL="0" marR="0" algn="ctr">
                        <a:spcBef>
                          <a:spcPts val="600"/>
                        </a:spcBef>
                        <a:spcAft>
                          <a:spcPts val="300"/>
                        </a:spcAft>
                      </a:pPr>
                      <a:r>
                        <a:rPr lang="en-US" sz="900">
                          <a:effectLst/>
                        </a:rPr>
                        <a:t>IO3</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2</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gpio4b_2[3]</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pwm0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3481899735"/>
                  </a:ext>
                </a:extLst>
              </a:tr>
              <a:tr h="184239">
                <a:tc>
                  <a:txBody>
                    <a:bodyPr/>
                    <a:lstStyle/>
                    <a:p>
                      <a:pPr marL="0" marR="0" algn="ctr">
                        <a:spcBef>
                          <a:spcPts val="600"/>
                        </a:spcBef>
                        <a:spcAft>
                          <a:spcPts val="300"/>
                        </a:spcAft>
                      </a:pPr>
                      <a:r>
                        <a:rPr lang="en-US" sz="900">
                          <a:effectLst/>
                        </a:rPr>
                        <a:t>IO4</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gpio8b_2[0]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 </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3734734814"/>
                  </a:ext>
                </a:extLst>
              </a:tr>
              <a:tr h="184239">
                <a:tc>
                  <a:txBody>
                    <a:bodyPr/>
                    <a:lstStyle/>
                    <a:p>
                      <a:pPr marL="0" marR="0" algn="ctr">
                        <a:spcBef>
                          <a:spcPts val="600"/>
                        </a:spcBef>
                        <a:spcAft>
                          <a:spcPts val="300"/>
                        </a:spcAft>
                      </a:pPr>
                      <a:r>
                        <a:rPr lang="en-US" sz="900">
                          <a:effectLst/>
                        </a:rPr>
                        <a:t>IO5</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3</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gpio8b_2[1]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pwm1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2046114869"/>
                  </a:ext>
                </a:extLst>
              </a:tr>
              <a:tr h="184239">
                <a:tc>
                  <a:txBody>
                    <a:bodyPr/>
                    <a:lstStyle/>
                    <a:p>
                      <a:pPr marL="0" marR="0" algn="ctr">
                        <a:spcBef>
                          <a:spcPts val="600"/>
                        </a:spcBef>
                        <a:spcAft>
                          <a:spcPts val="300"/>
                        </a:spcAft>
                      </a:pPr>
                      <a:r>
                        <a:rPr lang="en-US" sz="900">
                          <a:effectLst/>
                        </a:rPr>
                        <a:t>IO6</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4</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gpio8b_2[2]</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pwm2</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1597725985"/>
                  </a:ext>
                </a:extLst>
              </a:tr>
              <a:tr h="184239">
                <a:tc>
                  <a:txBody>
                    <a:bodyPr/>
                    <a:lstStyle/>
                    <a:p>
                      <a:pPr marL="0" marR="0" algn="ctr">
                        <a:spcBef>
                          <a:spcPts val="600"/>
                        </a:spcBef>
                        <a:spcAft>
                          <a:spcPts val="300"/>
                        </a:spcAft>
                      </a:pPr>
                      <a:r>
                        <a:rPr lang="en-US" sz="900">
                          <a:effectLst/>
                        </a:rPr>
                        <a:t>IO7</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gpio8b_2[3]</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708144864"/>
                  </a:ext>
                </a:extLst>
              </a:tr>
              <a:tr h="184239">
                <a:tc>
                  <a:txBody>
                    <a:bodyPr/>
                    <a:lstStyle/>
                    <a:p>
                      <a:pPr marL="0" marR="0" algn="ctr">
                        <a:spcBef>
                          <a:spcPts val="600"/>
                        </a:spcBef>
                        <a:spcAft>
                          <a:spcPts val="300"/>
                        </a:spcAft>
                      </a:pPr>
                      <a:r>
                        <a:rPr lang="en-US" sz="900">
                          <a:effectLst/>
                        </a:rPr>
                        <a:t>IO8</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gpio8b_2[4]</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1598336000"/>
                  </a:ext>
                </a:extLst>
              </a:tr>
              <a:tr h="184239">
                <a:tc>
                  <a:txBody>
                    <a:bodyPr/>
                    <a:lstStyle/>
                    <a:p>
                      <a:pPr marL="0" marR="0" algn="ctr">
                        <a:spcBef>
                          <a:spcPts val="600"/>
                        </a:spcBef>
                        <a:spcAft>
                          <a:spcPts val="300"/>
                        </a:spcAft>
                      </a:pPr>
                      <a:r>
                        <a:rPr lang="en-US" sz="900">
                          <a:effectLst/>
                        </a:rPr>
                        <a:t>IO9</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5</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gpio8b_2[5]</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pwm3</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158478136"/>
                  </a:ext>
                </a:extLst>
              </a:tr>
              <a:tr h="184239">
                <a:tc>
                  <a:txBody>
                    <a:bodyPr/>
                    <a:lstStyle/>
                    <a:p>
                      <a:pPr marL="0" marR="0" algn="ctr">
                        <a:spcBef>
                          <a:spcPts val="600"/>
                        </a:spcBef>
                        <a:spcAft>
                          <a:spcPts val="300"/>
                        </a:spcAft>
                      </a:pPr>
                      <a:r>
                        <a:rPr lang="en-US" sz="900">
                          <a:effectLst/>
                        </a:rPr>
                        <a:t>IO10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1/Bit 6</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gpio8b_2[6]</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spi2_cs_n</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pwm4</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2133106048"/>
                  </a:ext>
                </a:extLst>
              </a:tr>
              <a:tr h="184239">
                <a:tc>
                  <a:txBody>
                    <a:bodyPr/>
                    <a:lstStyle/>
                    <a:p>
                      <a:pPr marL="0" marR="0" algn="ctr">
                        <a:spcBef>
                          <a:spcPts val="600"/>
                        </a:spcBef>
                        <a:spcAft>
                          <a:spcPts val="300"/>
                        </a:spcAft>
                      </a:pPr>
                      <a:r>
                        <a:rPr lang="en-US" sz="900">
                          <a:effectLst/>
                        </a:rPr>
                        <a:t>IO11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1/Bit 7</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gpio8b_2[7]</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spi2_mosi</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pwm5</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2133285318"/>
                  </a:ext>
                </a:extLst>
              </a:tr>
              <a:tr h="184239">
                <a:tc>
                  <a:txBody>
                    <a:bodyPr/>
                    <a:lstStyle/>
                    <a:p>
                      <a:pPr marL="0" marR="0" algn="ctr">
                        <a:spcBef>
                          <a:spcPts val="600"/>
                        </a:spcBef>
                        <a:spcAft>
                          <a:spcPts val="300"/>
                        </a:spcAft>
                      </a:pPr>
                      <a:r>
                        <a:rPr lang="en-US" sz="900">
                          <a:effectLst/>
                        </a:rPr>
                        <a:t>IO12</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gpio8b_3[0]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spi2_miso</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gpio8b_3[0]</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2135307945"/>
                  </a:ext>
                </a:extLst>
              </a:tr>
              <a:tr h="184239">
                <a:tc>
                  <a:txBody>
                    <a:bodyPr/>
                    <a:lstStyle/>
                    <a:p>
                      <a:pPr marL="0" marR="0" algn="ctr">
                        <a:spcBef>
                          <a:spcPts val="600"/>
                        </a:spcBef>
                        <a:spcAft>
                          <a:spcPts val="300"/>
                        </a:spcAft>
                      </a:pPr>
                      <a:r>
                        <a:rPr lang="en-US" sz="900">
                          <a:effectLst/>
                        </a:rPr>
                        <a:t>IO13</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Bit 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gpio8b_3[1]</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a:effectLst/>
                        </a:rPr>
                        <a:t>spi2_clk</a:t>
                      </a:r>
                      <a:endParaRPr lang="en-US" sz="1100">
                        <a:effectLst/>
                        <a:latin typeface="Arial" panose="020B0604020202020204" pitchFamily="34" charset="0"/>
                        <a:ea typeface="MS Mincho"/>
                        <a:cs typeface="Times New Roman" panose="02020603050405020304" pitchFamily="18" charset="0"/>
                      </a:endParaRPr>
                    </a:p>
                  </a:txBody>
                  <a:tcPr marL="64152" marR="64152" marT="0" marB="0"/>
                </a:tc>
                <a:tc>
                  <a:txBody>
                    <a:bodyPr/>
                    <a:lstStyle/>
                    <a:p>
                      <a:pPr marL="0" marR="0" algn="ctr">
                        <a:spcBef>
                          <a:spcPts val="600"/>
                        </a:spcBef>
                        <a:spcAft>
                          <a:spcPts val="300"/>
                        </a:spcAft>
                      </a:pPr>
                      <a:r>
                        <a:rPr lang="en-US" sz="900" dirty="0">
                          <a:effectLst/>
                        </a:rPr>
                        <a:t>gpio8b_3[1]</a:t>
                      </a:r>
                      <a:endParaRPr lang="en-US" sz="1100" dirty="0">
                        <a:effectLst/>
                        <a:latin typeface="Arial" panose="020B0604020202020204" pitchFamily="34" charset="0"/>
                        <a:ea typeface="MS Mincho"/>
                        <a:cs typeface="Times New Roman" panose="02020603050405020304" pitchFamily="18" charset="0"/>
                      </a:endParaRPr>
                    </a:p>
                  </a:txBody>
                  <a:tcPr marL="64152" marR="64152" marT="0" marB="0"/>
                </a:tc>
                <a:extLst>
                  <a:ext uri="{0D108BD9-81ED-4DB2-BD59-A6C34878D82A}">
                    <a16:rowId xmlns:a16="http://schemas.microsoft.com/office/drawing/2014/main" val="3378474692"/>
                  </a:ext>
                </a:extLst>
              </a:tr>
            </a:tbl>
          </a:graphicData>
        </a:graphic>
      </p:graphicFrame>
      <p:sp>
        <p:nvSpPr>
          <p:cNvPr id="7" name="Rectangle 6"/>
          <p:cNvSpPr/>
          <p:nvPr/>
        </p:nvSpPr>
        <p:spPr>
          <a:xfrm>
            <a:off x="861646" y="5942131"/>
            <a:ext cx="4826977" cy="646331"/>
          </a:xfrm>
          <a:prstGeom prst="rect">
            <a:avLst/>
          </a:prstGeom>
        </p:spPr>
        <p:txBody>
          <a:bodyPr wrap="square">
            <a:spAutoFit/>
          </a:bodyPr>
          <a:lstStyle/>
          <a:p>
            <a:r>
              <a:rPr lang="en-US" sz="1200" dirty="0">
                <a:latin typeface="Arial" panose="020B0604020202020204" pitchFamily="34" charset="0"/>
                <a:ea typeface="MS Mincho"/>
                <a:cs typeface="Times New Roman" panose="02020603050405020304" pitchFamily="18" charset="0"/>
              </a:rPr>
              <a:t>Pin assignment on the I/O Multiplexer. </a:t>
            </a:r>
            <a:r>
              <a:rPr lang="en-US" sz="1200" dirty="0"/>
              <a:t>The “MUX </a:t>
            </a:r>
            <a:r>
              <a:rPr lang="en-US" sz="1200" dirty="0" err="1"/>
              <a:t>bitfield</a:t>
            </a:r>
            <a:r>
              <a:rPr lang="en-US" sz="1200" dirty="0"/>
              <a:t>“ column indicated which bit in the ARDUINO_MUX register is used to control the functionality of this pin</a:t>
            </a:r>
          </a:p>
        </p:txBody>
      </p:sp>
    </p:spTree>
    <p:extLst>
      <p:ext uri="{BB962C8B-B14F-4D97-AF65-F5344CB8AC3E}">
        <p14:creationId xmlns:p14="http://schemas.microsoft.com/office/powerpoint/2010/main" val="16902248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2x18 Pin Extension Header</a:t>
            </a:r>
            <a:endParaRPr lang="en-US" dirty="0"/>
          </a:p>
        </p:txBody>
      </p:sp>
      <p:sp>
        <p:nvSpPr>
          <p:cNvPr id="3" name="Content Placeholder 2"/>
          <p:cNvSpPr>
            <a:spLocks noGrp="1"/>
          </p:cNvSpPr>
          <p:nvPr>
            <p:ph idx="1"/>
          </p:nvPr>
        </p:nvSpPr>
        <p:spPr/>
        <p:txBody>
          <a:bodyPr/>
          <a:lstStyle/>
          <a:p>
            <a:r>
              <a:rPr lang="en-US" dirty="0"/>
              <a:t>Carried signals in a 2 x 18 pin extension header </a:t>
            </a:r>
          </a:p>
          <a:p>
            <a:pPr lvl="1"/>
            <a:r>
              <a:rPr lang="en-US" dirty="0"/>
              <a:t>PMOD_A (GPIO, I2C)</a:t>
            </a:r>
          </a:p>
          <a:p>
            <a:pPr lvl="1"/>
            <a:r>
              <a:rPr lang="en-US" dirty="0"/>
              <a:t>SPI0_slv</a:t>
            </a:r>
          </a:p>
          <a:p>
            <a:pPr lvl="1"/>
            <a:r>
              <a:rPr lang="en-US" dirty="0"/>
              <a:t>I2S TX and I2S RX</a:t>
            </a:r>
          </a:p>
          <a:p>
            <a:pPr lvl="1"/>
            <a:r>
              <a:rPr lang="en-US" dirty="0"/>
              <a:t>GPIO4b_1</a:t>
            </a:r>
          </a:p>
          <a:p>
            <a:pPr lvl="1"/>
            <a:r>
              <a:rPr lang="en-US" dirty="0"/>
              <a:t>I2C0</a:t>
            </a:r>
          </a:p>
          <a:p>
            <a:pPr lvl="1"/>
            <a:r>
              <a:rPr lang="en-US" dirty="0"/>
              <a:t>SDIO1</a:t>
            </a:r>
          </a:p>
          <a:p>
            <a:pPr lvl="1"/>
            <a:r>
              <a:rPr lang="en-US" dirty="0"/>
              <a:t>SPI0</a:t>
            </a:r>
          </a:p>
          <a:p>
            <a:pPr lvl="1"/>
            <a:endParaRPr lang="en-US" dirty="0"/>
          </a:p>
          <a:p>
            <a:pPr lvl="1"/>
            <a:endParaRPr lang="en-US" dirty="0"/>
          </a:p>
          <a:p>
            <a:pPr lvl="1"/>
            <a:endParaRPr lang="en-US" dirty="0"/>
          </a:p>
          <a:p>
            <a:r>
              <a:rPr lang="en-US" dirty="0"/>
              <a:t>The selection of the PMOD_A functionality is controlled by using the PMOD_MUX register</a:t>
            </a:r>
          </a:p>
        </p:txBody>
      </p:sp>
      <p:pic>
        <p:nvPicPr>
          <p:cNvPr id="6" name="Picture 5"/>
          <p:cNvPicPr>
            <a:picLocks noChangeAspect="1"/>
          </p:cNvPicPr>
          <p:nvPr/>
        </p:nvPicPr>
        <p:blipFill>
          <a:blip r:embed="rId2"/>
          <a:stretch>
            <a:fillRect/>
          </a:stretch>
        </p:blipFill>
        <p:spPr>
          <a:xfrm>
            <a:off x="6130761" y="1414463"/>
            <a:ext cx="5451639" cy="3618127"/>
          </a:xfrm>
          <a:prstGeom prst="rect">
            <a:avLst/>
          </a:prstGeom>
        </p:spPr>
      </p:pic>
    </p:spTree>
    <p:extLst>
      <p:ext uri="{BB962C8B-B14F-4D97-AF65-F5344CB8AC3E}">
        <p14:creationId xmlns:p14="http://schemas.microsoft.com/office/powerpoint/2010/main" val="34762792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I2C, SPI, SD, USB</a:t>
            </a:r>
          </a:p>
        </p:txBody>
      </p:sp>
      <p:sp>
        <p:nvSpPr>
          <p:cNvPr id="3" name="Content Placeholder 2"/>
          <p:cNvSpPr>
            <a:spLocks noGrp="1"/>
          </p:cNvSpPr>
          <p:nvPr>
            <p:ph idx="1"/>
          </p:nvPr>
        </p:nvSpPr>
        <p:spPr/>
        <p:txBody>
          <a:bodyPr/>
          <a:lstStyle/>
          <a:p>
            <a:r>
              <a:rPr lang="en-US" dirty="0"/>
              <a:t>On-board I2C Control Bus</a:t>
            </a:r>
          </a:p>
          <a:p>
            <a:pPr lvl="1"/>
            <a:r>
              <a:rPr lang="en-US" dirty="0"/>
              <a:t>Controls the on-board MPU-2950 9D sensor (I2C address: 0xD0)</a:t>
            </a:r>
          </a:p>
          <a:p>
            <a:pPr lvl="1"/>
            <a:r>
              <a:rPr lang="en-US" dirty="0"/>
              <a:t>Is also routed to the 2x18 pin general purpose extension header</a:t>
            </a:r>
          </a:p>
          <a:p>
            <a:r>
              <a:rPr lang="en-US" dirty="0"/>
              <a:t>SD Card Interface</a:t>
            </a:r>
          </a:p>
          <a:p>
            <a:pPr lvl="1"/>
            <a:r>
              <a:rPr lang="en-US" dirty="0"/>
              <a:t>Supports SD/SDIO/SDHC/SDXC micro SD cards</a:t>
            </a:r>
          </a:p>
          <a:p>
            <a:pPr lvl="1"/>
            <a:r>
              <a:rPr lang="en-US" dirty="0"/>
              <a:t>Operate</a:t>
            </a:r>
            <a:r>
              <a:rPr lang="en-US" altLang="zh-CN" dirty="0"/>
              <a:t>s</a:t>
            </a:r>
            <a:r>
              <a:rPr lang="en-US" dirty="0"/>
              <a:t> the SD card in the SDR25 speed mode after </a:t>
            </a:r>
            <a:r>
              <a:rPr lang="en-US" altLang="zh-CN" dirty="0" err="1"/>
              <a:t>uboot</a:t>
            </a:r>
            <a:endParaRPr lang="en-US" altLang="zh-CN" dirty="0"/>
          </a:p>
          <a:p>
            <a:r>
              <a:rPr lang="en-US" dirty="0"/>
              <a:t>USB 2.0 </a:t>
            </a:r>
            <a:r>
              <a:rPr lang="en-US" altLang="zh-CN" dirty="0"/>
              <a:t>OTG port</a:t>
            </a:r>
            <a:endParaRPr lang="en-US" dirty="0"/>
          </a:p>
          <a:p>
            <a:pPr lvl="1"/>
            <a:r>
              <a:rPr lang="en-US" dirty="0"/>
              <a:t>Supports high-speed (480Mbps) transfers using an EHCI host controller</a:t>
            </a:r>
          </a:p>
          <a:p>
            <a:pPr lvl="1"/>
            <a:r>
              <a:rPr lang="en-US" dirty="0"/>
              <a:t>Supports full (12Mbps) and low (1.5Mbps) speeds through the integrated OHCI host controller</a:t>
            </a:r>
          </a:p>
          <a:p>
            <a:r>
              <a:rPr lang="en-US" dirty="0"/>
              <a:t>2 x 2 Mbyte SPI Flash</a:t>
            </a:r>
          </a:p>
          <a:p>
            <a:pPr lvl="1"/>
            <a:r>
              <a:rPr lang="en-US" dirty="0"/>
              <a:t>One SPI Flash (U19, </a:t>
            </a:r>
            <a:r>
              <a:rPr lang="en-US" altLang="zh-CN" dirty="0"/>
              <a:t>connected to the Boot SPI</a:t>
            </a:r>
            <a:r>
              <a:rPr lang="en-US" dirty="0"/>
              <a:t>) is pre-loaded with a firmware upgrade application</a:t>
            </a:r>
          </a:p>
          <a:p>
            <a:pPr lvl="1"/>
            <a:r>
              <a:rPr lang="en-US" dirty="0"/>
              <a:t>One SPI Flash (U35, connected to SPI master 0) is available for users</a:t>
            </a:r>
          </a:p>
          <a:p>
            <a:pPr lvl="1"/>
            <a:endParaRPr lang="en-US" altLang="zh-CN" dirty="0"/>
          </a:p>
          <a:p>
            <a:pPr lvl="1"/>
            <a:endParaRPr lang="en-US" dirty="0"/>
          </a:p>
          <a:p>
            <a:pPr lvl="1"/>
            <a:endParaRPr lang="en-US" dirty="0"/>
          </a:p>
          <a:p>
            <a:endParaRPr lang="en-US" dirty="0"/>
          </a:p>
        </p:txBody>
      </p:sp>
    </p:spTree>
    <p:extLst>
      <p:ext uri="{BB962C8B-B14F-4D97-AF65-F5344CB8AC3E}">
        <p14:creationId xmlns:p14="http://schemas.microsoft.com/office/powerpoint/2010/main" val="38925687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Audio Interface</a:t>
            </a:r>
            <a:endParaRPr lang="en-US" dirty="0"/>
          </a:p>
        </p:txBody>
      </p:sp>
      <p:sp>
        <p:nvSpPr>
          <p:cNvPr id="3" name="Content Placeholder 2"/>
          <p:cNvSpPr>
            <a:spLocks noGrp="1"/>
          </p:cNvSpPr>
          <p:nvPr>
            <p:ph idx="1"/>
          </p:nvPr>
        </p:nvSpPr>
        <p:spPr/>
        <p:txBody>
          <a:bodyPr/>
          <a:lstStyle/>
          <a:p>
            <a:r>
              <a:rPr lang="en-US" dirty="0"/>
              <a:t>The ARC </a:t>
            </a:r>
            <a:r>
              <a:rPr lang="en-US" dirty="0" err="1"/>
              <a:t>IoT</a:t>
            </a:r>
            <a:r>
              <a:rPr lang="en-US" dirty="0"/>
              <a:t> DK features stereo I2S interface</a:t>
            </a:r>
          </a:p>
          <a:p>
            <a:pPr lvl="1"/>
            <a:r>
              <a:rPr lang="en-US" dirty="0"/>
              <a:t>The TX and RX audio signals are available on the 2x18 pin general extension header</a:t>
            </a:r>
          </a:p>
          <a:p>
            <a:pPr lvl="1"/>
            <a:r>
              <a:rPr lang="en-US" dirty="0"/>
              <a:t>The I2S port operate in master mode, it initializes and drives the I2S select and serial clock signal</a:t>
            </a:r>
          </a:p>
          <a:p>
            <a:pPr lvl="1"/>
            <a:r>
              <a:rPr lang="en-US" dirty="0"/>
              <a:t>The I2S serial clocks are generated by integer dividers that run at a fixed audio reference clock frequency of 24.576MHz. </a:t>
            </a:r>
          </a:p>
          <a:p>
            <a:pPr lvl="1"/>
            <a:r>
              <a:rPr lang="en-US" dirty="0"/>
              <a:t>Supported sampling frequencies: 16 </a:t>
            </a:r>
            <a:r>
              <a:rPr lang="en-US" dirty="0" err="1"/>
              <a:t>KHz</a:t>
            </a:r>
            <a:r>
              <a:rPr lang="en-US" dirty="0"/>
              <a:t>, 32 </a:t>
            </a:r>
            <a:r>
              <a:rPr lang="en-US" dirty="0" err="1"/>
              <a:t>KHz</a:t>
            </a:r>
            <a:r>
              <a:rPr lang="en-US" dirty="0"/>
              <a:t>, 48 </a:t>
            </a:r>
            <a:r>
              <a:rPr lang="en-US" dirty="0" err="1"/>
              <a:t>KHz</a:t>
            </a:r>
            <a:r>
              <a:rPr lang="en-US" dirty="0"/>
              <a:t>, 96 </a:t>
            </a:r>
            <a:r>
              <a:rPr lang="en-US" dirty="0" err="1"/>
              <a:t>KHz</a:t>
            </a:r>
            <a:r>
              <a:rPr lang="en-US" dirty="0"/>
              <a:t>, and 192 </a:t>
            </a:r>
            <a:r>
              <a:rPr lang="en-US" dirty="0" err="1"/>
              <a:t>KHz</a:t>
            </a:r>
            <a:r>
              <a:rPr lang="en-US" dirty="0"/>
              <a:t>.</a:t>
            </a:r>
          </a:p>
        </p:txBody>
      </p:sp>
      <p:graphicFrame>
        <p:nvGraphicFramePr>
          <p:cNvPr id="10" name="Table 9"/>
          <p:cNvGraphicFramePr>
            <a:graphicFrameLocks noGrp="1"/>
          </p:cNvGraphicFramePr>
          <p:nvPr>
            <p:extLst>
              <p:ext uri="{D42A27DB-BD31-4B8C-83A1-F6EECF244321}">
                <p14:modId xmlns:p14="http://schemas.microsoft.com/office/powerpoint/2010/main" val="3035186535"/>
              </p:ext>
            </p:extLst>
          </p:nvPr>
        </p:nvGraphicFramePr>
        <p:xfrm>
          <a:off x="2087583" y="4096893"/>
          <a:ext cx="6065819" cy="1112520"/>
        </p:xfrm>
        <a:graphic>
          <a:graphicData uri="http://schemas.openxmlformats.org/drawingml/2006/table">
            <a:tbl>
              <a:tblPr firstRow="1" bandRow="1">
                <a:tableStyleId>{5C22544A-7EE6-4342-B048-85BDC9FD1C3A}</a:tableStyleId>
              </a:tblPr>
              <a:tblGrid>
                <a:gridCol w="1208067">
                  <a:extLst>
                    <a:ext uri="{9D8B030D-6E8A-4147-A177-3AD203B41FA5}">
                      <a16:colId xmlns:a16="http://schemas.microsoft.com/office/drawing/2014/main" val="1012560696"/>
                    </a:ext>
                  </a:extLst>
                </a:gridCol>
                <a:gridCol w="1085850">
                  <a:extLst>
                    <a:ext uri="{9D8B030D-6E8A-4147-A177-3AD203B41FA5}">
                      <a16:colId xmlns:a16="http://schemas.microsoft.com/office/drawing/2014/main" val="605140101"/>
                    </a:ext>
                  </a:extLst>
                </a:gridCol>
                <a:gridCol w="1152525">
                  <a:extLst>
                    <a:ext uri="{9D8B030D-6E8A-4147-A177-3AD203B41FA5}">
                      <a16:colId xmlns:a16="http://schemas.microsoft.com/office/drawing/2014/main" val="2085442261"/>
                    </a:ext>
                  </a:extLst>
                </a:gridCol>
                <a:gridCol w="1171575">
                  <a:extLst>
                    <a:ext uri="{9D8B030D-6E8A-4147-A177-3AD203B41FA5}">
                      <a16:colId xmlns:a16="http://schemas.microsoft.com/office/drawing/2014/main" val="2156236090"/>
                    </a:ext>
                  </a:extLst>
                </a:gridCol>
                <a:gridCol w="1447802">
                  <a:extLst>
                    <a:ext uri="{9D8B030D-6E8A-4147-A177-3AD203B41FA5}">
                      <a16:colId xmlns:a16="http://schemas.microsoft.com/office/drawing/2014/main" val="1926456151"/>
                    </a:ext>
                  </a:extLst>
                </a:gridCol>
              </a:tblGrid>
              <a:tr h="370840">
                <a:tc gridSpan="5">
                  <a:txBody>
                    <a:bodyPr/>
                    <a:lstStyle/>
                    <a:p>
                      <a:pPr algn="ctr"/>
                      <a:r>
                        <a:rPr lang="en-US" sz="1800" dirty="0">
                          <a:effectLst/>
                        </a:rPr>
                        <a:t>Audio Sample Rate</a:t>
                      </a:r>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220372221"/>
                  </a:ext>
                </a:extLst>
              </a:tr>
              <a:tr h="370840">
                <a:tc>
                  <a:txBody>
                    <a:bodyPr/>
                    <a:lstStyle/>
                    <a:p>
                      <a:pPr algn="ctr"/>
                      <a:r>
                        <a:rPr lang="en-US" dirty="0"/>
                        <a:t>16KHz</a:t>
                      </a:r>
                    </a:p>
                  </a:txBody>
                  <a:tcPr/>
                </a:tc>
                <a:tc>
                  <a:txBody>
                    <a:bodyPr/>
                    <a:lstStyle/>
                    <a:p>
                      <a:pPr algn="ctr"/>
                      <a:r>
                        <a:rPr lang="en-US" dirty="0"/>
                        <a:t>32KHz</a:t>
                      </a:r>
                    </a:p>
                  </a:txBody>
                  <a:tcPr/>
                </a:tc>
                <a:tc>
                  <a:txBody>
                    <a:bodyPr/>
                    <a:lstStyle/>
                    <a:p>
                      <a:pPr algn="ctr"/>
                      <a:r>
                        <a:rPr lang="en-US" dirty="0"/>
                        <a:t>48KHz</a:t>
                      </a:r>
                    </a:p>
                  </a:txBody>
                  <a:tcPr/>
                </a:tc>
                <a:tc>
                  <a:txBody>
                    <a:bodyPr/>
                    <a:lstStyle/>
                    <a:p>
                      <a:pPr algn="ctr"/>
                      <a:r>
                        <a:rPr lang="en-US" dirty="0"/>
                        <a:t>96KHz</a:t>
                      </a:r>
                    </a:p>
                  </a:txBody>
                  <a:tcPr/>
                </a:tc>
                <a:tc>
                  <a:txBody>
                    <a:bodyPr/>
                    <a:lstStyle/>
                    <a:p>
                      <a:pPr algn="ctr"/>
                      <a:r>
                        <a:rPr lang="en-US" dirty="0"/>
                        <a:t>192KHz</a:t>
                      </a:r>
                    </a:p>
                  </a:txBody>
                  <a:tcPr/>
                </a:tc>
                <a:extLst>
                  <a:ext uri="{0D108BD9-81ED-4DB2-BD59-A6C34878D82A}">
                    <a16:rowId xmlns:a16="http://schemas.microsoft.com/office/drawing/2014/main" val="2248995644"/>
                  </a:ext>
                </a:extLst>
              </a:tr>
              <a:tr h="370840">
                <a:tc>
                  <a:txBody>
                    <a:bodyPr/>
                    <a:lstStyle/>
                    <a:p>
                      <a:pPr algn="ctr"/>
                      <a:r>
                        <a:rPr lang="en-US" dirty="0"/>
                        <a:t>24</a:t>
                      </a:r>
                    </a:p>
                  </a:txBody>
                  <a:tcPr/>
                </a:tc>
                <a:tc>
                  <a:txBody>
                    <a:bodyPr/>
                    <a:lstStyle/>
                    <a:p>
                      <a:pPr algn="ctr"/>
                      <a:r>
                        <a:rPr lang="en-US" dirty="0"/>
                        <a:t>12</a:t>
                      </a:r>
                    </a:p>
                  </a:txBody>
                  <a:tcPr/>
                </a:tc>
                <a:tc>
                  <a:txBody>
                    <a:bodyPr/>
                    <a:lstStyle/>
                    <a:p>
                      <a:pPr algn="ctr"/>
                      <a:r>
                        <a:rPr lang="en-US" dirty="0"/>
                        <a:t>8</a:t>
                      </a:r>
                    </a:p>
                  </a:txBody>
                  <a:tcPr/>
                </a:tc>
                <a:tc>
                  <a:txBody>
                    <a:bodyPr/>
                    <a:lstStyle/>
                    <a:p>
                      <a:pPr algn="ctr"/>
                      <a:r>
                        <a:rPr lang="en-US" dirty="0"/>
                        <a:t>4</a:t>
                      </a:r>
                    </a:p>
                  </a:txBody>
                  <a:tcPr/>
                </a:tc>
                <a:tc>
                  <a:txBody>
                    <a:bodyPr/>
                    <a:lstStyle/>
                    <a:p>
                      <a:pPr algn="ctr"/>
                      <a:r>
                        <a:rPr lang="en-US" dirty="0"/>
                        <a:t>2</a:t>
                      </a:r>
                    </a:p>
                  </a:txBody>
                  <a:tcPr/>
                </a:tc>
                <a:extLst>
                  <a:ext uri="{0D108BD9-81ED-4DB2-BD59-A6C34878D82A}">
                    <a16:rowId xmlns:a16="http://schemas.microsoft.com/office/drawing/2014/main" val="4004009899"/>
                  </a:ext>
                </a:extLst>
              </a:tr>
            </a:tbl>
          </a:graphicData>
        </a:graphic>
      </p:graphicFrame>
      <p:sp>
        <p:nvSpPr>
          <p:cNvPr id="11" name="Rectangle 10"/>
          <p:cNvSpPr/>
          <p:nvPr/>
        </p:nvSpPr>
        <p:spPr>
          <a:xfrm>
            <a:off x="3380794" y="3789116"/>
            <a:ext cx="2278188" cy="307777"/>
          </a:xfrm>
          <a:prstGeom prst="rect">
            <a:avLst/>
          </a:prstGeom>
        </p:spPr>
        <p:txBody>
          <a:bodyPr wrap="none">
            <a:spAutoFit/>
          </a:bodyPr>
          <a:lstStyle/>
          <a:p>
            <a:r>
              <a:rPr lang="en-US" sz="1400" dirty="0">
                <a:latin typeface="Arial" panose="020B0604020202020204" pitchFamily="34" charset="0"/>
                <a:ea typeface="MS Mincho"/>
                <a:cs typeface="Times New Roman" panose="02020603050405020304" pitchFamily="18" charset="0"/>
              </a:rPr>
              <a:t>I2S SCLK Divider Settings</a:t>
            </a:r>
            <a:endParaRPr lang="en-US" sz="1400" dirty="0"/>
          </a:p>
        </p:txBody>
      </p:sp>
    </p:spTree>
    <p:extLst>
      <p:ext uri="{BB962C8B-B14F-4D97-AF65-F5344CB8AC3E}">
        <p14:creationId xmlns:p14="http://schemas.microsoft.com/office/powerpoint/2010/main" val="23933155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ADC</a:t>
            </a:r>
            <a:endParaRPr lang="en-US" dirty="0"/>
          </a:p>
        </p:txBody>
      </p:sp>
      <p:sp>
        <p:nvSpPr>
          <p:cNvPr id="3" name="Content Placeholder 2"/>
          <p:cNvSpPr>
            <a:spLocks noGrp="1"/>
          </p:cNvSpPr>
          <p:nvPr>
            <p:ph idx="1"/>
          </p:nvPr>
        </p:nvSpPr>
        <p:spPr/>
        <p:txBody>
          <a:bodyPr/>
          <a:lstStyle/>
          <a:p>
            <a:r>
              <a:rPr lang="en-US" dirty="0"/>
              <a:t>The ARC </a:t>
            </a:r>
            <a:r>
              <a:rPr lang="en-US" dirty="0" err="1"/>
              <a:t>IoT</a:t>
            </a:r>
            <a:r>
              <a:rPr lang="en-US" dirty="0"/>
              <a:t> DK board includes a 16-channel single ended 12-bit ADC Interface</a:t>
            </a:r>
          </a:p>
          <a:p>
            <a:pPr lvl="1"/>
            <a:r>
              <a:rPr lang="en-US" dirty="0"/>
              <a:t>The analog input range is 0 to 5 Volt</a:t>
            </a:r>
          </a:p>
          <a:p>
            <a:pPr lvl="1"/>
            <a:r>
              <a:rPr lang="en-US" dirty="0"/>
              <a:t>Channel AD0 – AD5 are available on the Arduino headers</a:t>
            </a:r>
          </a:p>
          <a:p>
            <a:pPr lvl="1"/>
            <a:r>
              <a:rPr lang="en-US" dirty="0"/>
              <a:t>Channel AD6 – AD15 are available on a dedicated 10-pin header (J2)</a:t>
            </a:r>
          </a:p>
          <a:p>
            <a:pPr lvl="1"/>
            <a:r>
              <a:rPr lang="en-US" dirty="0"/>
              <a:t>Channel AD6 is also routed to the </a:t>
            </a:r>
            <a:r>
              <a:rPr lang="en-US" dirty="0" err="1"/>
              <a:t>MikroBUS</a:t>
            </a:r>
            <a:r>
              <a:rPr lang="en-US" dirty="0"/>
              <a:t> header AN signal</a:t>
            </a:r>
          </a:p>
        </p:txBody>
      </p:sp>
      <p:graphicFrame>
        <p:nvGraphicFramePr>
          <p:cNvPr id="4" name="Table 3"/>
          <p:cNvGraphicFramePr>
            <a:graphicFrameLocks noGrp="1"/>
          </p:cNvGraphicFramePr>
          <p:nvPr>
            <p:extLst>
              <p:ext uri="{D42A27DB-BD31-4B8C-83A1-F6EECF244321}">
                <p14:modId xmlns:p14="http://schemas.microsoft.com/office/powerpoint/2010/main" val="4280096288"/>
              </p:ext>
            </p:extLst>
          </p:nvPr>
        </p:nvGraphicFramePr>
        <p:xfrm>
          <a:off x="2494465" y="3537867"/>
          <a:ext cx="2457450" cy="1967230"/>
        </p:xfrm>
        <a:graphic>
          <a:graphicData uri="http://schemas.openxmlformats.org/drawingml/2006/table">
            <a:tbl>
              <a:tblPr firstRow="1" firstCol="1" bandRow="1">
                <a:tableStyleId>{5C22544A-7EE6-4342-B048-85BDC9FD1C3A}</a:tableStyleId>
              </a:tblPr>
              <a:tblGrid>
                <a:gridCol w="693492">
                  <a:extLst>
                    <a:ext uri="{9D8B030D-6E8A-4147-A177-3AD203B41FA5}">
                      <a16:colId xmlns:a16="http://schemas.microsoft.com/office/drawing/2014/main" val="4252942754"/>
                    </a:ext>
                  </a:extLst>
                </a:gridCol>
                <a:gridCol w="1763958">
                  <a:extLst>
                    <a:ext uri="{9D8B030D-6E8A-4147-A177-3AD203B41FA5}">
                      <a16:colId xmlns:a16="http://schemas.microsoft.com/office/drawing/2014/main" val="2770174825"/>
                    </a:ext>
                  </a:extLst>
                </a:gridCol>
              </a:tblGrid>
              <a:tr h="217805">
                <a:tc>
                  <a:txBody>
                    <a:bodyPr/>
                    <a:lstStyle/>
                    <a:p>
                      <a:pPr marL="0" marR="0" algn="ctr">
                        <a:spcBef>
                          <a:spcPts val="600"/>
                        </a:spcBef>
                        <a:spcAft>
                          <a:spcPts val="300"/>
                        </a:spcAft>
                      </a:pPr>
                      <a:r>
                        <a:rPr lang="en-US" sz="1000">
                          <a:effectLst/>
                        </a:rPr>
                        <a:t>ADC IN</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Usage</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746024832"/>
                  </a:ext>
                </a:extLst>
              </a:tr>
              <a:tr h="217805">
                <a:tc>
                  <a:txBody>
                    <a:bodyPr/>
                    <a:lstStyle/>
                    <a:p>
                      <a:pPr marL="0" marR="0" algn="ctr">
                        <a:spcBef>
                          <a:spcPts val="600"/>
                        </a:spcBef>
                        <a:spcAft>
                          <a:spcPts val="300"/>
                        </a:spcAft>
                      </a:pPr>
                      <a:r>
                        <a:rPr lang="en-US" sz="1000">
                          <a:effectLst/>
                        </a:rPr>
                        <a:t>0</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Arduino AD0</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4151723209"/>
                  </a:ext>
                </a:extLst>
              </a:tr>
              <a:tr h="224790">
                <a:tc>
                  <a:txBody>
                    <a:bodyPr/>
                    <a:lstStyle/>
                    <a:p>
                      <a:pPr marL="0" marR="0" algn="ctr">
                        <a:spcBef>
                          <a:spcPts val="600"/>
                        </a:spcBef>
                        <a:spcAft>
                          <a:spcPts val="300"/>
                        </a:spcAft>
                      </a:pPr>
                      <a:r>
                        <a:rPr lang="en-US" sz="1000">
                          <a:effectLst/>
                        </a:rPr>
                        <a:t>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Arduino AD1</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1826520749"/>
                  </a:ext>
                </a:extLst>
              </a:tr>
              <a:tr h="217805">
                <a:tc>
                  <a:txBody>
                    <a:bodyPr/>
                    <a:lstStyle/>
                    <a:p>
                      <a:pPr marL="0" marR="0" algn="ctr">
                        <a:spcBef>
                          <a:spcPts val="600"/>
                        </a:spcBef>
                        <a:spcAft>
                          <a:spcPts val="300"/>
                        </a:spcAft>
                      </a:pPr>
                      <a:r>
                        <a:rPr lang="en-US" sz="1000">
                          <a:effectLst/>
                        </a:rPr>
                        <a:t>2</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Arduino AD2</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4255481314"/>
                  </a:ext>
                </a:extLst>
              </a:tr>
              <a:tr h="217805">
                <a:tc>
                  <a:txBody>
                    <a:bodyPr/>
                    <a:lstStyle/>
                    <a:p>
                      <a:pPr marL="0" marR="0" algn="ctr">
                        <a:spcBef>
                          <a:spcPts val="600"/>
                        </a:spcBef>
                        <a:spcAft>
                          <a:spcPts val="300"/>
                        </a:spcAft>
                      </a:pPr>
                      <a:r>
                        <a:rPr lang="en-US" sz="1000">
                          <a:effectLst/>
                        </a:rPr>
                        <a:t>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Arduino AD3</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3917684067"/>
                  </a:ext>
                </a:extLst>
              </a:tr>
              <a:tr h="217805">
                <a:tc>
                  <a:txBody>
                    <a:bodyPr/>
                    <a:lstStyle/>
                    <a:p>
                      <a:pPr marL="0" marR="0" algn="ctr">
                        <a:spcBef>
                          <a:spcPts val="600"/>
                        </a:spcBef>
                        <a:spcAft>
                          <a:spcPts val="300"/>
                        </a:spcAft>
                      </a:pPr>
                      <a:r>
                        <a:rPr lang="en-US" sz="1000">
                          <a:effectLst/>
                        </a:rPr>
                        <a:t>4</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Arduino AD4</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4028485865"/>
                  </a:ext>
                </a:extLst>
              </a:tr>
              <a:tr h="217805">
                <a:tc>
                  <a:txBody>
                    <a:bodyPr/>
                    <a:lstStyle/>
                    <a:p>
                      <a:pPr marL="0" marR="0" algn="ctr">
                        <a:spcBef>
                          <a:spcPts val="600"/>
                        </a:spcBef>
                        <a:spcAft>
                          <a:spcPts val="300"/>
                        </a:spcAft>
                      </a:pPr>
                      <a:r>
                        <a:rPr lang="en-US" sz="1000">
                          <a:effectLst/>
                        </a:rPr>
                        <a:t>5</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Arduino AD5</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2605462977"/>
                  </a:ext>
                </a:extLst>
              </a:tr>
              <a:tr h="217805">
                <a:tc>
                  <a:txBody>
                    <a:bodyPr/>
                    <a:lstStyle/>
                    <a:p>
                      <a:pPr marL="0" marR="0" algn="ctr">
                        <a:spcBef>
                          <a:spcPts val="600"/>
                        </a:spcBef>
                        <a:spcAft>
                          <a:spcPts val="300"/>
                        </a:spcAft>
                      </a:pPr>
                      <a:r>
                        <a:rPr lang="en-US" sz="1000">
                          <a:effectLst/>
                        </a:rPr>
                        <a:t>6</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tc>
                  <a:txBody>
                    <a:bodyPr/>
                    <a:lstStyle/>
                    <a:p>
                      <a:pPr marL="0" marR="0" algn="ctr">
                        <a:spcBef>
                          <a:spcPts val="600"/>
                        </a:spcBef>
                        <a:spcAft>
                          <a:spcPts val="300"/>
                        </a:spcAft>
                      </a:pPr>
                      <a:r>
                        <a:rPr lang="en-US" sz="1000">
                          <a:effectLst/>
                        </a:rPr>
                        <a:t>mikroBUS AN</a:t>
                      </a:r>
                      <a:endParaRPr lang="en-US" sz="1200">
                        <a:effectLst/>
                        <a:latin typeface="Arial" panose="020B0604020202020204" pitchFamily="34" charset="0"/>
                        <a:ea typeface="MS Mincho"/>
                        <a:cs typeface="Times New Roman" panose="02020603050405020304" pitchFamily="18" charset="0"/>
                      </a:endParaRPr>
                    </a:p>
                  </a:txBody>
                  <a:tcPr marL="68580" marR="68580" marT="0" marB="0"/>
                </a:tc>
                <a:extLst>
                  <a:ext uri="{0D108BD9-81ED-4DB2-BD59-A6C34878D82A}">
                    <a16:rowId xmlns:a16="http://schemas.microsoft.com/office/drawing/2014/main" val="83818458"/>
                  </a:ext>
                </a:extLst>
              </a:tr>
              <a:tr h="217805">
                <a:tc>
                  <a:txBody>
                    <a:bodyPr/>
                    <a:lstStyle/>
                    <a:p>
                      <a:pPr marL="0" marR="0" algn="ctr">
                        <a:spcBef>
                          <a:spcPts val="600"/>
                        </a:spcBef>
                        <a:spcAft>
                          <a:spcPts val="300"/>
                        </a:spcAft>
                      </a:pPr>
                      <a:r>
                        <a:rPr lang="en-US" sz="1000">
                          <a:effectLst/>
                        </a:rPr>
                        <a:t>6 - 15</a:t>
                      </a:r>
                      <a:endParaRPr lang="en-US" sz="1200">
                        <a:effectLst/>
                        <a:latin typeface="Arial" panose="020B0604020202020204" pitchFamily="34" charset="0"/>
                        <a:ea typeface="MS Mincho"/>
                        <a:cs typeface="Times New Roman" panose="02020603050405020304" pitchFamily="18" charset="0"/>
                      </a:endParaRPr>
                    </a:p>
                  </a:txBody>
                  <a:tcPr marL="68580" marR="68580" marT="0" marB="0" anchor="ctr"/>
                </a:tc>
                <a:tc>
                  <a:txBody>
                    <a:bodyPr/>
                    <a:lstStyle/>
                    <a:p>
                      <a:pPr marL="0" marR="0" algn="ctr">
                        <a:spcBef>
                          <a:spcPts val="600"/>
                        </a:spcBef>
                        <a:spcAft>
                          <a:spcPts val="300"/>
                        </a:spcAft>
                      </a:pPr>
                      <a:r>
                        <a:rPr lang="en-US" sz="1000" dirty="0">
                          <a:effectLst/>
                        </a:rPr>
                        <a:t>Dedicated header (J2)</a:t>
                      </a:r>
                      <a:endParaRPr lang="en-US" sz="1200" dirty="0">
                        <a:effectLst/>
                        <a:latin typeface="Arial" panose="020B0604020202020204" pitchFamily="34" charset="0"/>
                        <a:ea typeface="MS Mincho"/>
                        <a:cs typeface="Times New Roman" panose="02020603050405020304" pitchFamily="18" charset="0"/>
                      </a:endParaRPr>
                    </a:p>
                  </a:txBody>
                  <a:tcPr marL="68580" marR="68580" marT="0" marB="0" anchor="ctr"/>
                </a:tc>
                <a:extLst>
                  <a:ext uri="{0D108BD9-81ED-4DB2-BD59-A6C34878D82A}">
                    <a16:rowId xmlns:a16="http://schemas.microsoft.com/office/drawing/2014/main" val="626602897"/>
                  </a:ext>
                </a:extLst>
              </a:tr>
            </a:tbl>
          </a:graphicData>
        </a:graphic>
      </p:graphicFrame>
    </p:spTree>
    <p:extLst>
      <p:ext uri="{BB962C8B-B14F-4D97-AF65-F5344CB8AC3E}">
        <p14:creationId xmlns:p14="http://schemas.microsoft.com/office/powerpoint/2010/main" val="868836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Contents</a:t>
            </a:r>
          </a:p>
        </p:txBody>
      </p:sp>
      <p:sp>
        <p:nvSpPr>
          <p:cNvPr id="4" name="Content Placeholder 2"/>
          <p:cNvSpPr txBox="1">
            <a:spLocks/>
          </p:cNvSpPr>
          <p:nvPr/>
        </p:nvSpPr>
        <p:spPr>
          <a:xfrm>
            <a:off x="2353733" y="3277130"/>
            <a:ext cx="4792133" cy="1971878"/>
          </a:xfrm>
          <a:prstGeom prst="rect">
            <a:avLst/>
          </a:prstGeom>
        </p:spPr>
        <p:txBody>
          <a:bodyPr/>
          <a:lstStyle>
            <a:lvl1pPr marL="164592" indent="-164592" algn="l" defTabSz="914400" rtl="0" eaLnBrk="1" latinLnBrk="0" hangingPunct="1">
              <a:lnSpc>
                <a:spcPct val="100000"/>
              </a:lnSpc>
              <a:spcBef>
                <a:spcPts val="600"/>
              </a:spcBef>
              <a:buClr>
                <a:schemeClr val="tx1"/>
              </a:buClr>
              <a:buFont typeface="Arial" panose="020B0604020202020204" pitchFamily="34" charset="0"/>
              <a:buChar char="•"/>
              <a:defRPr sz="2000" kern="1200">
                <a:solidFill>
                  <a:schemeClr val="tx1"/>
                </a:solidFill>
                <a:latin typeface="+mn-lt"/>
                <a:ea typeface="+mn-ea"/>
                <a:cs typeface="+mn-cs"/>
              </a:defRPr>
            </a:lvl1pPr>
            <a:lvl2pPr marL="457200" indent="-164592" algn="l" defTabSz="914400" rtl="0" eaLnBrk="1" latinLnBrk="0" hangingPunct="1">
              <a:lnSpc>
                <a:spcPct val="100000"/>
              </a:lnSpc>
              <a:spcBef>
                <a:spcPts val="600"/>
              </a:spcBef>
              <a:buClr>
                <a:schemeClr val="tx1"/>
              </a:buClr>
              <a:buFont typeface="Arial" panose="020B0604020202020204" pitchFamily="34" charset="0"/>
              <a:buChar char="–"/>
              <a:defRPr sz="1800" kern="1200">
                <a:solidFill>
                  <a:schemeClr val="tx1"/>
                </a:solidFill>
                <a:latin typeface="+mn-lt"/>
                <a:ea typeface="+mn-ea"/>
                <a:cs typeface="+mn-cs"/>
              </a:defRPr>
            </a:lvl2pPr>
            <a:lvl3pPr marL="740664" indent="-164592" algn="l" defTabSz="914400" rtl="0" eaLnBrk="1" latinLnBrk="0" hangingPunct="1">
              <a:lnSpc>
                <a:spcPct val="100000"/>
              </a:lnSpc>
              <a:spcBef>
                <a:spcPts val="600"/>
              </a:spcBef>
              <a:buClr>
                <a:schemeClr val="tx1"/>
              </a:buClr>
              <a:buFont typeface="Arial" panose="020B0604020202020204" pitchFamily="34" charset="0"/>
              <a:buChar char="–"/>
              <a:defRPr sz="1600" kern="1200">
                <a:solidFill>
                  <a:schemeClr val="tx1"/>
                </a:solidFill>
                <a:latin typeface="+mn-lt"/>
                <a:ea typeface="+mn-ea"/>
                <a:cs typeface="+mn-cs"/>
              </a:defRPr>
            </a:lvl3pPr>
            <a:lvl4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4pPr>
            <a:lvl5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5pPr>
            <a:lvl6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6pPr>
            <a:lvl7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7pPr>
            <a:lvl8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8pPr>
            <a:lvl9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9pPr>
          </a:lstStyle>
          <a:p>
            <a:r>
              <a:rPr lang="en-US" dirty="0">
                <a:solidFill>
                  <a:schemeClr val="bg1">
                    <a:lumMod val="75000"/>
                  </a:schemeClr>
                </a:solidFill>
              </a:rPr>
              <a:t>ARC </a:t>
            </a:r>
            <a:r>
              <a:rPr lang="en-US" altLang="zh-CN" dirty="0" err="1">
                <a:solidFill>
                  <a:schemeClr val="bg1">
                    <a:lumMod val="75000"/>
                  </a:schemeClr>
                </a:solidFill>
              </a:rPr>
              <a:t>IoT</a:t>
            </a:r>
            <a:r>
              <a:rPr lang="en-US" dirty="0">
                <a:solidFill>
                  <a:schemeClr val="bg1">
                    <a:lumMod val="75000"/>
                  </a:schemeClr>
                </a:solidFill>
              </a:rPr>
              <a:t> </a:t>
            </a:r>
            <a:r>
              <a:rPr lang="en-US" altLang="zh-CN" dirty="0">
                <a:solidFill>
                  <a:schemeClr val="bg1">
                    <a:lumMod val="75000"/>
                  </a:schemeClr>
                </a:solidFill>
              </a:rPr>
              <a:t>Development</a:t>
            </a:r>
            <a:r>
              <a:rPr lang="en-US" dirty="0">
                <a:solidFill>
                  <a:schemeClr val="bg1">
                    <a:lumMod val="75000"/>
                  </a:schemeClr>
                </a:solidFill>
              </a:rPr>
              <a:t> Kit</a:t>
            </a:r>
          </a:p>
          <a:p>
            <a:r>
              <a:rPr lang="en-US" dirty="0">
                <a:solidFill>
                  <a:schemeClr val="bg1">
                    <a:lumMod val="75000"/>
                  </a:schemeClr>
                </a:solidFill>
              </a:rPr>
              <a:t>ARC </a:t>
            </a:r>
            <a:r>
              <a:rPr lang="en-US" altLang="zh-CN" dirty="0" err="1">
                <a:solidFill>
                  <a:schemeClr val="bg1">
                    <a:lumMod val="75000"/>
                  </a:schemeClr>
                </a:solidFill>
              </a:rPr>
              <a:t>IoT</a:t>
            </a:r>
            <a:r>
              <a:rPr lang="en-US" altLang="zh-CN" dirty="0">
                <a:solidFill>
                  <a:schemeClr val="bg1">
                    <a:lumMod val="75000"/>
                  </a:schemeClr>
                </a:solidFill>
              </a:rPr>
              <a:t> </a:t>
            </a:r>
            <a:r>
              <a:rPr lang="en-US" altLang="zh-CN" dirty="0" err="1">
                <a:solidFill>
                  <a:schemeClr val="bg1">
                    <a:lumMod val="75000"/>
                  </a:schemeClr>
                </a:solidFill>
              </a:rPr>
              <a:t>SoC</a:t>
            </a:r>
            <a:r>
              <a:rPr lang="en-US" altLang="zh-CN" dirty="0">
                <a:solidFill>
                  <a:schemeClr val="bg1">
                    <a:lumMod val="75000"/>
                  </a:schemeClr>
                </a:solidFill>
              </a:rPr>
              <a:t> Introduction</a:t>
            </a:r>
            <a:endParaRPr lang="en-US" dirty="0">
              <a:solidFill>
                <a:schemeClr val="bg1">
                  <a:lumMod val="75000"/>
                </a:schemeClr>
              </a:solidFill>
            </a:endParaRPr>
          </a:p>
          <a:p>
            <a:r>
              <a:rPr lang="en-US" altLang="zh-CN" dirty="0">
                <a:solidFill>
                  <a:schemeClr val="bg1">
                    <a:lumMod val="75000"/>
                  </a:schemeClr>
                </a:solidFill>
              </a:rPr>
              <a:t>O</a:t>
            </a:r>
            <a:r>
              <a:rPr lang="en-US" dirty="0">
                <a:solidFill>
                  <a:schemeClr val="bg1">
                    <a:lumMod val="75000"/>
                  </a:schemeClr>
                </a:solidFill>
              </a:rPr>
              <a:t>n-board </a:t>
            </a:r>
            <a:r>
              <a:rPr lang="en-US" altLang="zh-CN" dirty="0">
                <a:solidFill>
                  <a:schemeClr val="bg1">
                    <a:lumMod val="75000"/>
                  </a:schemeClr>
                </a:solidFill>
              </a:rPr>
              <a:t>D</a:t>
            </a:r>
            <a:r>
              <a:rPr lang="en-US" dirty="0">
                <a:solidFill>
                  <a:schemeClr val="bg1">
                    <a:lumMod val="75000"/>
                  </a:schemeClr>
                </a:solidFill>
              </a:rPr>
              <a:t>evice </a:t>
            </a:r>
            <a:r>
              <a:rPr lang="en-US" altLang="zh-CN" dirty="0">
                <a:solidFill>
                  <a:schemeClr val="bg1">
                    <a:lumMod val="75000"/>
                  </a:schemeClr>
                </a:solidFill>
              </a:rPr>
              <a:t>Introduction</a:t>
            </a:r>
            <a:endParaRPr lang="en-US" dirty="0">
              <a:solidFill>
                <a:schemeClr val="bg1">
                  <a:lumMod val="75000"/>
                </a:schemeClr>
              </a:solidFill>
            </a:endParaRPr>
          </a:p>
          <a:p>
            <a:pPr>
              <a:buFont typeface="Wingdings" panose="05000000000000000000" pitchFamily="2" charset="2"/>
              <a:buChar char="F"/>
            </a:pPr>
            <a:r>
              <a:rPr lang="en-US" dirty="0"/>
              <a:t>Programmer’s </a:t>
            </a:r>
            <a:r>
              <a:rPr lang="en-US" altLang="zh-CN" dirty="0"/>
              <a:t>R</a:t>
            </a:r>
            <a:r>
              <a:rPr lang="en-US" dirty="0"/>
              <a:t>eference</a:t>
            </a:r>
          </a:p>
          <a:p>
            <a:r>
              <a:rPr lang="en-GB" dirty="0">
                <a:solidFill>
                  <a:schemeClr val="bg1">
                    <a:lumMod val="75000"/>
                  </a:schemeClr>
                </a:solidFill>
              </a:rPr>
              <a:t>Getting </a:t>
            </a:r>
            <a:r>
              <a:rPr lang="en-US" altLang="zh-CN" dirty="0">
                <a:solidFill>
                  <a:schemeClr val="bg1">
                    <a:lumMod val="75000"/>
                  </a:schemeClr>
                </a:solidFill>
              </a:rPr>
              <a:t>S</a:t>
            </a:r>
            <a:r>
              <a:rPr lang="en-GB" dirty="0" err="1">
                <a:solidFill>
                  <a:schemeClr val="bg1">
                    <a:lumMod val="75000"/>
                  </a:schemeClr>
                </a:solidFill>
              </a:rPr>
              <a:t>tarted</a:t>
            </a:r>
            <a:endParaRPr lang="en-US" dirty="0">
              <a:solidFill>
                <a:schemeClr val="bg1">
                  <a:lumMod val="75000"/>
                </a:schemeClr>
              </a:solidFill>
            </a:endParaRPr>
          </a:p>
        </p:txBody>
      </p:sp>
    </p:spTree>
    <p:extLst>
      <p:ext uri="{BB962C8B-B14F-4D97-AF65-F5344CB8AC3E}">
        <p14:creationId xmlns:p14="http://schemas.microsoft.com/office/powerpoint/2010/main" val="20696903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Control Registers</a:t>
            </a:r>
          </a:p>
        </p:txBody>
      </p:sp>
      <p:sp>
        <p:nvSpPr>
          <p:cNvPr id="3" name="Content Placeholder 2"/>
          <p:cNvSpPr>
            <a:spLocks noGrp="1"/>
          </p:cNvSpPr>
          <p:nvPr>
            <p:ph idx="1"/>
          </p:nvPr>
        </p:nvSpPr>
        <p:spPr>
          <a:xfrm>
            <a:off x="609600" y="1414463"/>
            <a:ext cx="5079757" cy="4848225"/>
          </a:xfrm>
        </p:spPr>
        <p:txBody>
          <a:bodyPr/>
          <a:lstStyle/>
          <a:p>
            <a:r>
              <a:rPr lang="de-DE" sz="1800" dirty="0"/>
              <a:t>SYSCONFIG Control Registers </a:t>
            </a:r>
            <a:r>
              <a:rPr lang="en-US" sz="1800" dirty="0"/>
              <a:t>are used to control configuration settings for sub-modules that do not have a software interface </a:t>
            </a:r>
          </a:p>
          <a:p>
            <a:endParaRPr lang="en-US" sz="1800" dirty="0"/>
          </a:p>
          <a:p>
            <a:r>
              <a:rPr lang="en-US" sz="1800" dirty="0"/>
              <a:t>The </a:t>
            </a:r>
            <a:r>
              <a:rPr lang="de-DE" sz="1800" dirty="0"/>
              <a:t>SYSCONFIG</a:t>
            </a:r>
            <a:r>
              <a:rPr lang="en-US" sz="1800" dirty="0"/>
              <a:t> module implements the following functionality</a:t>
            </a:r>
          </a:p>
          <a:p>
            <a:pPr lvl="1"/>
            <a:r>
              <a:rPr lang="en-US" sz="1600" dirty="0"/>
              <a:t>Logic to sample boot mode configuration values from BOOT pins during power-on-reset</a:t>
            </a:r>
          </a:p>
          <a:p>
            <a:pPr lvl="1"/>
            <a:r>
              <a:rPr lang="en-US" sz="1600" dirty="0"/>
              <a:t>Logic to generate </a:t>
            </a:r>
            <a:r>
              <a:rPr lang="en-US" sz="1600" dirty="0" err="1"/>
              <a:t>cpu_start</a:t>
            </a:r>
            <a:r>
              <a:rPr lang="en-US" sz="1600" dirty="0"/>
              <a:t> signal for ARC cores</a:t>
            </a:r>
          </a:p>
          <a:p>
            <a:pPr lvl="1"/>
            <a:r>
              <a:rPr lang="en-US" sz="1600" dirty="0"/>
              <a:t>Logic to generate SW interrupts</a:t>
            </a:r>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265966003"/>
              </p:ext>
            </p:extLst>
          </p:nvPr>
        </p:nvGraphicFramePr>
        <p:xfrm>
          <a:off x="5689357" y="1340285"/>
          <a:ext cx="6364898" cy="4798895"/>
        </p:xfrm>
        <a:graphic>
          <a:graphicData uri="http://schemas.openxmlformats.org/drawingml/2006/table">
            <a:tbl>
              <a:tblPr firstRow="1" firstCol="1" bandRow="1">
                <a:tableStyleId>{5C22544A-7EE6-4342-B048-85BDC9FD1C3A}</a:tableStyleId>
              </a:tblPr>
              <a:tblGrid>
                <a:gridCol w="1626721">
                  <a:extLst>
                    <a:ext uri="{9D8B030D-6E8A-4147-A177-3AD203B41FA5}">
                      <a16:colId xmlns:a16="http://schemas.microsoft.com/office/drawing/2014/main" val="255409046"/>
                    </a:ext>
                  </a:extLst>
                </a:gridCol>
                <a:gridCol w="945575">
                  <a:extLst>
                    <a:ext uri="{9D8B030D-6E8A-4147-A177-3AD203B41FA5}">
                      <a16:colId xmlns:a16="http://schemas.microsoft.com/office/drawing/2014/main" val="2908619433"/>
                    </a:ext>
                  </a:extLst>
                </a:gridCol>
                <a:gridCol w="672813">
                  <a:extLst>
                    <a:ext uri="{9D8B030D-6E8A-4147-A177-3AD203B41FA5}">
                      <a16:colId xmlns:a16="http://schemas.microsoft.com/office/drawing/2014/main" val="1309600898"/>
                    </a:ext>
                  </a:extLst>
                </a:gridCol>
                <a:gridCol w="3119789">
                  <a:extLst>
                    <a:ext uri="{9D8B030D-6E8A-4147-A177-3AD203B41FA5}">
                      <a16:colId xmlns:a16="http://schemas.microsoft.com/office/drawing/2014/main" val="657842129"/>
                    </a:ext>
                  </a:extLst>
                </a:gridCol>
              </a:tblGrid>
              <a:tr h="272615">
                <a:tc>
                  <a:txBody>
                    <a:bodyPr/>
                    <a:lstStyle/>
                    <a:p>
                      <a:pPr marL="0" marR="0">
                        <a:lnSpc>
                          <a:spcPct val="150000"/>
                        </a:lnSpc>
                        <a:spcBef>
                          <a:spcPts val="300"/>
                        </a:spcBef>
                        <a:spcAft>
                          <a:spcPts val="300"/>
                        </a:spcAft>
                      </a:pPr>
                      <a:r>
                        <a:rPr lang="en-US" sz="1100" dirty="0">
                          <a:effectLst/>
                        </a:rPr>
                        <a:t>Name</a:t>
                      </a:r>
                      <a:endParaRPr lang="en-US" sz="11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nSpc>
                          <a:spcPct val="150000"/>
                        </a:lnSpc>
                        <a:spcBef>
                          <a:spcPts val="300"/>
                        </a:spcBef>
                        <a:spcAft>
                          <a:spcPts val="300"/>
                        </a:spcAft>
                      </a:pPr>
                      <a:r>
                        <a:rPr lang="en-US" sz="1100" dirty="0" err="1">
                          <a:effectLst/>
                        </a:rPr>
                        <a:t>Addr</a:t>
                      </a:r>
                      <a:r>
                        <a:rPr lang="en-US" sz="1100" dirty="0">
                          <a:effectLst/>
                        </a:rPr>
                        <a:t> offset</a:t>
                      </a:r>
                      <a:endParaRPr lang="en-US" sz="11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nSpc>
                          <a:spcPct val="150000"/>
                        </a:lnSpc>
                        <a:spcBef>
                          <a:spcPts val="300"/>
                        </a:spcBef>
                        <a:spcAft>
                          <a:spcPts val="300"/>
                        </a:spcAft>
                      </a:pPr>
                      <a:r>
                        <a:rPr lang="en-US" sz="1100" dirty="0">
                          <a:effectLst/>
                        </a:rPr>
                        <a:t>Access</a:t>
                      </a:r>
                      <a:endParaRPr lang="en-US" sz="11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nSpc>
                          <a:spcPct val="150000"/>
                        </a:lnSpc>
                        <a:spcBef>
                          <a:spcPts val="300"/>
                        </a:spcBef>
                        <a:spcAft>
                          <a:spcPts val="300"/>
                        </a:spcAft>
                      </a:pPr>
                      <a:r>
                        <a:rPr lang="en-US" sz="1100" dirty="0">
                          <a:effectLst/>
                        </a:rPr>
                        <a:t>Description</a:t>
                      </a:r>
                      <a:endParaRPr lang="en-US" sz="11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extLst>
                  <a:ext uri="{0D108BD9-81ED-4DB2-BD59-A6C34878D82A}">
                    <a16:rowId xmlns:a16="http://schemas.microsoft.com/office/drawing/2014/main" val="3736583587"/>
                  </a:ext>
                </a:extLst>
              </a:tr>
              <a:tr h="0">
                <a:tc gridSpan="4">
                  <a:txBody>
                    <a:bodyPr/>
                    <a:lstStyle/>
                    <a:p>
                      <a:pPr marL="0" marR="0">
                        <a:spcBef>
                          <a:spcPts val="600"/>
                        </a:spcBef>
                        <a:spcAft>
                          <a:spcPts val="600"/>
                        </a:spcAft>
                      </a:pPr>
                      <a:r>
                        <a:rPr lang="en-US" sz="1100" dirty="0">
                          <a:effectLst/>
                        </a:rPr>
                        <a:t>Control &amp; Status registers</a:t>
                      </a:r>
                      <a:endParaRPr lang="en-US" sz="1100" dirty="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77593531"/>
                  </a:ext>
                </a:extLst>
              </a:tr>
              <a:tr h="0">
                <a:tc>
                  <a:txBody>
                    <a:bodyPr/>
                    <a:lstStyle/>
                    <a:p>
                      <a:pPr marL="0" marR="0">
                        <a:spcBef>
                          <a:spcPts val="250"/>
                        </a:spcBef>
                        <a:spcAft>
                          <a:spcPts val="250"/>
                        </a:spcAft>
                        <a:tabLst>
                          <a:tab pos="1406525" algn="r"/>
                        </a:tabLst>
                      </a:pPr>
                      <a:r>
                        <a:rPr lang="en-US" sz="1100">
                          <a:effectLst/>
                        </a:rPr>
                        <a:t>AHBCLKDIV</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0x04</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AHB clock divisor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28891045"/>
                  </a:ext>
                </a:extLst>
              </a:tr>
              <a:tr h="0">
                <a:tc>
                  <a:txBody>
                    <a:bodyPr/>
                    <a:lstStyle/>
                    <a:p>
                      <a:pPr marL="0" marR="0">
                        <a:spcBef>
                          <a:spcPts val="250"/>
                        </a:spcBef>
                        <a:spcAft>
                          <a:spcPts val="250"/>
                        </a:spcAft>
                        <a:tabLst>
                          <a:tab pos="1406525" algn="r"/>
                        </a:tabLst>
                      </a:pPr>
                      <a:r>
                        <a:rPr lang="en-US" sz="1100">
                          <a:effectLst/>
                        </a:rPr>
                        <a:t>APBCLKDIV</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0x08</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dirty="0">
                          <a:effectLst/>
                        </a:rPr>
                        <a:t>RW</a:t>
                      </a:r>
                      <a:endParaRPr lang="en-US" sz="11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APB clock divisor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344202064"/>
                  </a:ext>
                </a:extLst>
              </a:tr>
              <a:tr h="0">
                <a:tc>
                  <a:txBody>
                    <a:bodyPr/>
                    <a:lstStyle/>
                    <a:p>
                      <a:pPr marL="0" marR="0">
                        <a:spcBef>
                          <a:spcPts val="250"/>
                        </a:spcBef>
                        <a:spcAft>
                          <a:spcPts val="250"/>
                        </a:spcAft>
                        <a:tabLst>
                          <a:tab pos="1406525" algn="r"/>
                        </a:tabLst>
                      </a:pPr>
                      <a:r>
                        <a:rPr lang="en-US" sz="1100">
                          <a:effectLst/>
                        </a:rPr>
                        <a:t>APBCLKEN</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0x0C</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APB module clock enable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30494319"/>
                  </a:ext>
                </a:extLst>
              </a:tr>
              <a:tr h="0">
                <a:tc>
                  <a:txBody>
                    <a:bodyPr/>
                    <a:lstStyle/>
                    <a:p>
                      <a:pPr marL="0" marR="0">
                        <a:spcBef>
                          <a:spcPts val="250"/>
                        </a:spcBef>
                        <a:spcAft>
                          <a:spcPts val="250"/>
                        </a:spcAft>
                        <a:tabLst>
                          <a:tab pos="1406525" algn="r"/>
                        </a:tabLst>
                      </a:pPr>
                      <a:r>
                        <a:rPr lang="en-US" sz="1100">
                          <a:effectLst/>
                        </a:rPr>
                        <a:t>CLKODIV</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0x10</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dirty="0">
                          <a:effectLst/>
                        </a:rPr>
                        <a:t>RW</a:t>
                      </a:r>
                      <a:endParaRPr lang="en-US" sz="11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AHB clock output enable and divisor set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57106686"/>
                  </a:ext>
                </a:extLst>
              </a:tr>
              <a:tr h="0">
                <a:tc>
                  <a:txBody>
                    <a:bodyPr/>
                    <a:lstStyle/>
                    <a:p>
                      <a:pPr marL="0" marR="0">
                        <a:spcBef>
                          <a:spcPts val="250"/>
                        </a:spcBef>
                        <a:spcAft>
                          <a:spcPts val="250"/>
                        </a:spcAft>
                      </a:pPr>
                      <a:r>
                        <a:rPr lang="en-US" sz="1100">
                          <a:effectLst/>
                        </a:rPr>
                        <a:t>RSTCON</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0x18</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WO</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dirty="0">
                          <a:effectLst/>
                        </a:rPr>
                        <a:t>Reset control register</a:t>
                      </a:r>
                      <a:endParaRPr lang="en-US" sz="11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23404692"/>
                  </a:ext>
                </a:extLst>
              </a:tr>
              <a:tr h="0">
                <a:tc>
                  <a:txBody>
                    <a:bodyPr/>
                    <a:lstStyle/>
                    <a:p>
                      <a:pPr marL="0" marR="0">
                        <a:spcBef>
                          <a:spcPts val="250"/>
                        </a:spcBef>
                        <a:spcAft>
                          <a:spcPts val="250"/>
                        </a:spcAft>
                      </a:pPr>
                      <a:r>
                        <a:rPr lang="en-US" sz="1100">
                          <a:effectLst/>
                        </a:rPr>
                        <a:t>RSTSTAT</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0x1C</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Reset status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51452439"/>
                  </a:ext>
                </a:extLst>
              </a:tr>
              <a:tr h="0">
                <a:tc>
                  <a:txBody>
                    <a:bodyPr/>
                    <a:lstStyle/>
                    <a:p>
                      <a:pPr marL="0" marR="0">
                        <a:spcBef>
                          <a:spcPts val="250"/>
                        </a:spcBef>
                        <a:spcAft>
                          <a:spcPts val="250"/>
                        </a:spcAft>
                      </a:pPr>
                      <a:r>
                        <a:rPr lang="en-US" sz="1100">
                          <a:effectLst/>
                        </a:rPr>
                        <a:t>AHBCLKDIV_SEL</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0x20</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AHB clock divider select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847331"/>
                  </a:ext>
                </a:extLst>
              </a:tr>
              <a:tr h="0">
                <a:tc>
                  <a:txBody>
                    <a:bodyPr/>
                    <a:lstStyle/>
                    <a:p>
                      <a:pPr marL="0" marR="0">
                        <a:spcBef>
                          <a:spcPts val="250"/>
                        </a:spcBef>
                        <a:spcAft>
                          <a:spcPts val="250"/>
                        </a:spcAft>
                      </a:pPr>
                      <a:r>
                        <a:rPr lang="en-US" sz="1100">
                          <a:effectLst/>
                        </a:rPr>
                        <a:t>CLKSEL</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0x24</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Main clock source select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351531947"/>
                  </a:ext>
                </a:extLst>
              </a:tr>
              <a:tr h="0">
                <a:tc>
                  <a:txBody>
                    <a:bodyPr/>
                    <a:lstStyle/>
                    <a:p>
                      <a:pPr marL="0" marR="0">
                        <a:spcBef>
                          <a:spcPts val="250"/>
                        </a:spcBef>
                        <a:spcAft>
                          <a:spcPts val="250"/>
                        </a:spcAft>
                      </a:pPr>
                      <a:r>
                        <a:rPr lang="en-US" sz="1100">
                          <a:effectLst/>
                        </a:rPr>
                        <a:t>PLLSTAT</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0x28</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RO</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PLL status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81692250"/>
                  </a:ext>
                </a:extLst>
              </a:tr>
              <a:tr h="0">
                <a:tc>
                  <a:txBody>
                    <a:bodyPr/>
                    <a:lstStyle/>
                    <a:p>
                      <a:pPr marL="0" marR="0">
                        <a:spcBef>
                          <a:spcPts val="250"/>
                        </a:spcBef>
                        <a:spcAft>
                          <a:spcPts val="250"/>
                        </a:spcAft>
                      </a:pPr>
                      <a:r>
                        <a:rPr lang="en-US" sz="1100">
                          <a:effectLst/>
                        </a:rPr>
                        <a:t>PLLCON</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0x2C</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PLL control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86799843"/>
                  </a:ext>
                </a:extLst>
              </a:tr>
              <a:tr h="0">
                <a:tc>
                  <a:txBody>
                    <a:bodyPr/>
                    <a:lstStyle/>
                    <a:p>
                      <a:pPr marL="0" marR="0">
                        <a:spcBef>
                          <a:spcPts val="250"/>
                        </a:spcBef>
                        <a:spcAft>
                          <a:spcPts val="250"/>
                        </a:spcAft>
                      </a:pPr>
                      <a:r>
                        <a:rPr lang="en-US" sz="1100">
                          <a:effectLst/>
                        </a:rPr>
                        <a:t>AHBCLKEN</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0x34</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dirty="0">
                          <a:effectLst/>
                        </a:rPr>
                        <a:t>AHB module clock enable register</a:t>
                      </a:r>
                      <a:endParaRPr lang="en-US" sz="11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096955825"/>
                  </a:ext>
                </a:extLst>
              </a:tr>
              <a:tr h="0">
                <a:tc>
                  <a:txBody>
                    <a:bodyPr/>
                    <a:lstStyle/>
                    <a:p>
                      <a:pPr marL="0" marR="0">
                        <a:spcBef>
                          <a:spcPts val="250"/>
                        </a:spcBef>
                        <a:spcAft>
                          <a:spcPts val="250"/>
                        </a:spcAft>
                      </a:pPr>
                      <a:r>
                        <a:rPr lang="en-US" sz="1100">
                          <a:effectLst/>
                        </a:rPr>
                        <a:t>I2S_TX_SCLKDIV</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0x40</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dirty="0">
                          <a:effectLst/>
                        </a:rPr>
                        <a:t>I2S TX SCLK divisor register</a:t>
                      </a:r>
                      <a:endParaRPr lang="en-US" sz="11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70936282"/>
                  </a:ext>
                </a:extLst>
              </a:tr>
              <a:tr h="0">
                <a:tc>
                  <a:txBody>
                    <a:bodyPr/>
                    <a:lstStyle/>
                    <a:p>
                      <a:pPr marL="0" marR="0">
                        <a:spcBef>
                          <a:spcPts val="250"/>
                        </a:spcBef>
                        <a:spcAft>
                          <a:spcPts val="250"/>
                        </a:spcAft>
                      </a:pPr>
                      <a:r>
                        <a:rPr lang="en-US" sz="1100">
                          <a:effectLst/>
                        </a:rPr>
                        <a:t>I2S_RX_SCLKDIV</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0x44</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I2S RX SCLK divisor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17019664"/>
                  </a:ext>
                </a:extLst>
              </a:tr>
              <a:tr h="0">
                <a:tc>
                  <a:txBody>
                    <a:bodyPr/>
                    <a:lstStyle/>
                    <a:p>
                      <a:pPr marL="0" marR="0">
                        <a:spcBef>
                          <a:spcPts val="250"/>
                        </a:spcBef>
                        <a:spcAft>
                          <a:spcPts val="250"/>
                        </a:spcAft>
                      </a:pPr>
                      <a:r>
                        <a:rPr lang="en-US" sz="1100">
                          <a:effectLst/>
                        </a:rPr>
                        <a:t>I2S_RX_SCLKSEL</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0x48</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dirty="0">
                          <a:effectLst/>
                        </a:rPr>
                        <a:t>I2S RX SCLK source select register</a:t>
                      </a:r>
                      <a:endParaRPr lang="en-US" sz="11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203373010"/>
                  </a:ext>
                </a:extLst>
              </a:tr>
              <a:tr h="0">
                <a:tc>
                  <a:txBody>
                    <a:bodyPr/>
                    <a:lstStyle/>
                    <a:p>
                      <a:pPr marL="0" marR="0">
                        <a:spcBef>
                          <a:spcPts val="250"/>
                        </a:spcBef>
                        <a:spcAft>
                          <a:spcPts val="250"/>
                        </a:spcAft>
                      </a:pPr>
                      <a:r>
                        <a:rPr lang="en-US" sz="1100">
                          <a:effectLst/>
                        </a:rPr>
                        <a:t>SDIO_REFCLK_DIV</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0x4C</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SDIO reference clock divisor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52791204"/>
                  </a:ext>
                </a:extLst>
              </a:tr>
              <a:tr h="0">
                <a:tc>
                  <a:txBody>
                    <a:bodyPr/>
                    <a:lstStyle/>
                    <a:p>
                      <a:pPr marL="0" marR="0">
                        <a:spcBef>
                          <a:spcPts val="250"/>
                        </a:spcBef>
                        <a:spcAft>
                          <a:spcPts val="250"/>
                        </a:spcAft>
                      </a:pPr>
                      <a:r>
                        <a:rPr lang="en-US" sz="1100">
                          <a:effectLst/>
                        </a:rPr>
                        <a:t>GPIO4B_DBCLK_DIV</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0x50</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GPIO4B DBCLK divisor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650113934"/>
                  </a:ext>
                </a:extLst>
              </a:tr>
              <a:tr h="0">
                <a:tc>
                  <a:txBody>
                    <a:bodyPr/>
                    <a:lstStyle/>
                    <a:p>
                      <a:pPr marL="0" marR="0">
                        <a:spcBef>
                          <a:spcPts val="250"/>
                        </a:spcBef>
                        <a:spcAft>
                          <a:spcPts val="250"/>
                        </a:spcAft>
                      </a:pPr>
                      <a:r>
                        <a:rPr lang="en-US" sz="1100">
                          <a:effectLst/>
                        </a:rPr>
                        <a:t>SPI_MST_CLKDIV</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0x5C</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SPI master clock divisor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37099477"/>
                  </a:ext>
                </a:extLst>
              </a:tr>
              <a:tr h="0">
                <a:tc>
                  <a:txBody>
                    <a:bodyPr/>
                    <a:lstStyle/>
                    <a:p>
                      <a:pPr marL="0" marR="0">
                        <a:spcBef>
                          <a:spcPts val="250"/>
                        </a:spcBef>
                        <a:spcAft>
                          <a:spcPts val="250"/>
                        </a:spcAft>
                      </a:pPr>
                      <a:r>
                        <a:rPr lang="en-US" sz="1100">
                          <a:effectLst/>
                        </a:rPr>
                        <a:t>IMAGE_CHK</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0x54</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RO</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Image pad status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22816221"/>
                  </a:ext>
                </a:extLst>
              </a:tr>
              <a:tr h="0">
                <a:tc>
                  <a:txBody>
                    <a:bodyPr/>
                    <a:lstStyle/>
                    <a:p>
                      <a:pPr marL="0" marR="0">
                        <a:spcBef>
                          <a:spcPts val="250"/>
                        </a:spcBef>
                        <a:spcAft>
                          <a:spcPts val="250"/>
                        </a:spcAft>
                      </a:pPr>
                      <a:r>
                        <a:rPr lang="en-US" sz="1100">
                          <a:effectLst/>
                        </a:rPr>
                        <a:t>PROT_RANGE</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0x58</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PROT range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339255187"/>
                  </a:ext>
                </a:extLst>
              </a:tr>
              <a:tr h="0">
                <a:tc>
                  <a:txBody>
                    <a:bodyPr/>
                    <a:lstStyle/>
                    <a:p>
                      <a:pPr marL="0" marR="0">
                        <a:spcBef>
                          <a:spcPts val="250"/>
                        </a:spcBef>
                        <a:spcAft>
                          <a:spcPts val="250"/>
                        </a:spcAft>
                      </a:pPr>
                      <a:r>
                        <a:rPr lang="en-US" sz="1100">
                          <a:effectLst/>
                        </a:rPr>
                        <a:t>PMOD_MUX</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0x70</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PMOD IO multiplex</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74839286"/>
                  </a:ext>
                </a:extLst>
              </a:tr>
              <a:tr h="0">
                <a:tc>
                  <a:txBody>
                    <a:bodyPr/>
                    <a:lstStyle/>
                    <a:p>
                      <a:pPr marL="0" marR="0">
                        <a:spcBef>
                          <a:spcPts val="250"/>
                        </a:spcBef>
                        <a:spcAft>
                          <a:spcPts val="250"/>
                        </a:spcAft>
                      </a:pPr>
                      <a:r>
                        <a:rPr lang="en-US" sz="1100">
                          <a:effectLst/>
                        </a:rPr>
                        <a:t>ARDUINO_MUX</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0x74</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ARDUINO IO multiplex</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69798527"/>
                  </a:ext>
                </a:extLst>
              </a:tr>
              <a:tr h="0">
                <a:tc>
                  <a:txBody>
                    <a:bodyPr/>
                    <a:lstStyle/>
                    <a:p>
                      <a:pPr marL="0" marR="0">
                        <a:spcBef>
                          <a:spcPts val="250"/>
                        </a:spcBef>
                        <a:spcAft>
                          <a:spcPts val="250"/>
                        </a:spcAft>
                      </a:pPr>
                      <a:r>
                        <a:rPr lang="en-US" sz="1100">
                          <a:effectLst/>
                        </a:rPr>
                        <a:t>USBPHY_PLL</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0x78</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USBPHY PLL control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08579148"/>
                  </a:ext>
                </a:extLst>
              </a:tr>
              <a:tr h="0">
                <a:tc>
                  <a:txBody>
                    <a:bodyPr/>
                    <a:lstStyle/>
                    <a:p>
                      <a:pPr marL="0" marR="0">
                        <a:spcBef>
                          <a:spcPts val="250"/>
                        </a:spcBef>
                        <a:spcAft>
                          <a:spcPts val="250"/>
                        </a:spcAft>
                      </a:pPr>
                      <a:r>
                        <a:rPr lang="en-US" sz="1100">
                          <a:effectLst/>
                        </a:rPr>
                        <a:t>USBCFG</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0x7C</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USB configuration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18427379"/>
                  </a:ext>
                </a:extLst>
              </a:tr>
              <a:tr h="0">
                <a:tc>
                  <a:txBody>
                    <a:bodyPr/>
                    <a:lstStyle/>
                    <a:p>
                      <a:pPr marL="0" marR="0">
                        <a:spcBef>
                          <a:spcPts val="250"/>
                        </a:spcBef>
                        <a:spcAft>
                          <a:spcPts val="250"/>
                        </a:spcAft>
                      </a:pPr>
                      <a:r>
                        <a:rPr lang="en-US" sz="1100">
                          <a:effectLst/>
                        </a:rPr>
                        <a:t>TIMER_PAUSE</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0x80</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PWM Timer pause register</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52230449"/>
                  </a:ext>
                </a:extLst>
              </a:tr>
              <a:tr h="0">
                <a:tc>
                  <a:txBody>
                    <a:bodyPr/>
                    <a:lstStyle/>
                    <a:p>
                      <a:pPr marL="0" marR="0">
                        <a:spcBef>
                          <a:spcPts val="250"/>
                        </a:spcBef>
                        <a:spcAft>
                          <a:spcPts val="250"/>
                        </a:spcAft>
                      </a:pPr>
                      <a:r>
                        <a:rPr lang="en-US" sz="1100">
                          <a:effectLst/>
                        </a:rPr>
                        <a:t>GPIO8B_DBCLK_DIV</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0x84</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dirty="0">
                          <a:effectLst/>
                        </a:rPr>
                        <a:t>GPIO8B DBCLK divisor register</a:t>
                      </a:r>
                      <a:endParaRPr lang="en-US" sz="11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49722858"/>
                  </a:ext>
                </a:extLst>
              </a:tr>
              <a:tr h="0">
                <a:tc>
                  <a:txBody>
                    <a:bodyPr/>
                    <a:lstStyle/>
                    <a:p>
                      <a:pPr marL="0" marR="0">
                        <a:spcBef>
                          <a:spcPts val="250"/>
                        </a:spcBef>
                        <a:spcAft>
                          <a:spcPts val="250"/>
                        </a:spcAft>
                      </a:pPr>
                      <a:r>
                        <a:rPr lang="en-US" sz="1100">
                          <a:effectLst/>
                        </a:rPr>
                        <a:t>UART3SCLK_DIV</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0x8C</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a:effectLst/>
                        </a:rPr>
                        <a:t>RW</a:t>
                      </a:r>
                      <a:endParaRPr lang="en-US" sz="11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250"/>
                        </a:spcBef>
                        <a:spcAft>
                          <a:spcPts val="250"/>
                        </a:spcAft>
                      </a:pPr>
                      <a:r>
                        <a:rPr lang="en-US" sz="1100" dirty="0">
                          <a:effectLst/>
                        </a:rPr>
                        <a:t>Uart3 </a:t>
                      </a:r>
                      <a:r>
                        <a:rPr lang="en-US" sz="1100" dirty="0" err="1">
                          <a:effectLst/>
                        </a:rPr>
                        <a:t>sclk</a:t>
                      </a:r>
                      <a:r>
                        <a:rPr lang="en-US" sz="1100" dirty="0">
                          <a:effectLst/>
                        </a:rPr>
                        <a:t> divider</a:t>
                      </a:r>
                      <a:endParaRPr lang="en-US" sz="11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08176982"/>
                  </a:ext>
                </a:extLst>
              </a:tr>
            </a:tbl>
          </a:graphicData>
        </a:graphic>
      </p:graphicFrame>
      <p:sp>
        <p:nvSpPr>
          <p:cNvPr id="6" name="Rectangle 5"/>
          <p:cNvSpPr/>
          <p:nvPr/>
        </p:nvSpPr>
        <p:spPr>
          <a:xfrm>
            <a:off x="5689357" y="1036019"/>
            <a:ext cx="4799134" cy="276999"/>
          </a:xfrm>
          <a:prstGeom prst="rect">
            <a:avLst/>
          </a:prstGeom>
        </p:spPr>
        <p:txBody>
          <a:bodyPr wrap="none">
            <a:spAutoFit/>
          </a:bodyPr>
          <a:lstStyle/>
          <a:p>
            <a:pPr marL="457200" marR="0" indent="-457200">
              <a:spcBef>
                <a:spcPts val="1800"/>
              </a:spcBef>
              <a:spcAft>
                <a:spcPts val="600"/>
              </a:spcAft>
              <a:tabLst>
                <a:tab pos="640715" algn="l"/>
              </a:tabLst>
            </a:pPr>
            <a:r>
              <a:rPr lang="de-DE" sz="1200" dirty="0">
                <a:latin typeface="Arial" panose="020B0604020202020204" pitchFamily="34" charset="0"/>
              </a:rPr>
              <a:t>SYSCONFIG Control Registers Table, </a:t>
            </a:r>
            <a:r>
              <a:rPr lang="en-US" sz="1200" dirty="0">
                <a:latin typeface="Arial" panose="020B0604020202020204" pitchFamily="34" charset="0"/>
              </a:rPr>
              <a:t>base address: 0xF000_a000 </a:t>
            </a:r>
          </a:p>
        </p:txBody>
      </p:sp>
    </p:spTree>
    <p:extLst>
      <p:ext uri="{BB962C8B-B14F-4D97-AF65-F5344CB8AC3E}">
        <p14:creationId xmlns:p14="http://schemas.microsoft.com/office/powerpoint/2010/main" val="25215894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PLL Programming</a:t>
            </a:r>
          </a:p>
        </p:txBody>
      </p:sp>
      <p:sp>
        <p:nvSpPr>
          <p:cNvPr id="3" name="Content Placeholder 2"/>
          <p:cNvSpPr>
            <a:spLocks noGrp="1"/>
          </p:cNvSpPr>
          <p:nvPr>
            <p:ph idx="1"/>
          </p:nvPr>
        </p:nvSpPr>
        <p:spPr/>
        <p:txBody>
          <a:bodyPr/>
          <a:lstStyle/>
          <a:p>
            <a:r>
              <a:rPr lang="en-US" dirty="0"/>
              <a:t>The PLL inside SYSCONFIG can be re-programmed to a different frequency. </a:t>
            </a:r>
          </a:p>
          <a:p>
            <a:pPr lvl="1"/>
            <a:r>
              <a:rPr lang="en-US" dirty="0"/>
              <a:t>Switch main clock source to external 16MHz clock </a:t>
            </a:r>
          </a:p>
          <a:p>
            <a:pPr lvl="2"/>
            <a:r>
              <a:rPr lang="en-US" dirty="0"/>
              <a:t>Write “0” to CLKSEL bit in CLKSEL register</a:t>
            </a:r>
          </a:p>
          <a:p>
            <a:pPr lvl="1"/>
            <a:r>
              <a:rPr lang="en-US" dirty="0"/>
              <a:t>Update PLL divider settings (N / M / OD / B) in PLLCON register</a:t>
            </a:r>
          </a:p>
          <a:p>
            <a:pPr lvl="1"/>
            <a:r>
              <a:rPr lang="en-US" dirty="0"/>
              <a:t>Toggle PLL reset for at least 10ns </a:t>
            </a:r>
          </a:p>
          <a:p>
            <a:pPr lvl="2"/>
            <a:r>
              <a:rPr lang="en-US" dirty="0"/>
              <a:t>write “1” to PLLRST bit in PLLCON register, then write “0” to PLLRST bit</a:t>
            </a:r>
          </a:p>
          <a:p>
            <a:pPr lvl="1"/>
            <a:r>
              <a:rPr lang="en-US" dirty="0"/>
              <a:t>Wait for PLL lock (implement 0.5ms wait time or poll the PLLSTAT register)</a:t>
            </a:r>
          </a:p>
          <a:p>
            <a:pPr lvl="1"/>
            <a:r>
              <a:rPr lang="en-US" dirty="0"/>
              <a:t>Switch main clock source to PLL</a:t>
            </a:r>
          </a:p>
          <a:p>
            <a:pPr lvl="2"/>
            <a:r>
              <a:rPr lang="en-US" dirty="0"/>
              <a:t>Write “1” to CLKSEL bit in CLKSEL register</a:t>
            </a:r>
          </a:p>
          <a:p>
            <a:r>
              <a:rPr lang="en-US" dirty="0"/>
              <a:t>Typical PLL divider settings</a:t>
            </a:r>
          </a:p>
        </p:txBody>
      </p:sp>
      <p:graphicFrame>
        <p:nvGraphicFramePr>
          <p:cNvPr id="4" name="Table 3"/>
          <p:cNvGraphicFramePr>
            <a:graphicFrameLocks noGrp="1"/>
          </p:cNvGraphicFramePr>
          <p:nvPr>
            <p:extLst>
              <p:ext uri="{D42A27DB-BD31-4B8C-83A1-F6EECF244321}">
                <p14:modId xmlns:p14="http://schemas.microsoft.com/office/powerpoint/2010/main" val="3878793982"/>
              </p:ext>
            </p:extLst>
          </p:nvPr>
        </p:nvGraphicFramePr>
        <p:xfrm>
          <a:off x="1544067" y="5005179"/>
          <a:ext cx="5862955" cy="1037590"/>
        </p:xfrm>
        <a:graphic>
          <a:graphicData uri="http://schemas.openxmlformats.org/drawingml/2006/table">
            <a:tbl>
              <a:tblPr firstRow="1" firstCol="1" bandRow="1">
                <a:tableStyleId>{5C22544A-7EE6-4342-B048-85BDC9FD1C3A}</a:tableStyleId>
              </a:tblPr>
              <a:tblGrid>
                <a:gridCol w="838200">
                  <a:extLst>
                    <a:ext uri="{9D8B030D-6E8A-4147-A177-3AD203B41FA5}">
                      <a16:colId xmlns:a16="http://schemas.microsoft.com/office/drawing/2014/main" val="2258501542"/>
                    </a:ext>
                  </a:extLst>
                </a:gridCol>
                <a:gridCol w="716280">
                  <a:extLst>
                    <a:ext uri="{9D8B030D-6E8A-4147-A177-3AD203B41FA5}">
                      <a16:colId xmlns:a16="http://schemas.microsoft.com/office/drawing/2014/main" val="1526894979"/>
                    </a:ext>
                  </a:extLst>
                </a:gridCol>
                <a:gridCol w="822960">
                  <a:extLst>
                    <a:ext uri="{9D8B030D-6E8A-4147-A177-3AD203B41FA5}">
                      <a16:colId xmlns:a16="http://schemas.microsoft.com/office/drawing/2014/main" val="239346858"/>
                    </a:ext>
                  </a:extLst>
                </a:gridCol>
                <a:gridCol w="577215">
                  <a:extLst>
                    <a:ext uri="{9D8B030D-6E8A-4147-A177-3AD203B41FA5}">
                      <a16:colId xmlns:a16="http://schemas.microsoft.com/office/drawing/2014/main" val="1169409846"/>
                    </a:ext>
                  </a:extLst>
                </a:gridCol>
                <a:gridCol w="651510">
                  <a:extLst>
                    <a:ext uri="{9D8B030D-6E8A-4147-A177-3AD203B41FA5}">
                      <a16:colId xmlns:a16="http://schemas.microsoft.com/office/drawing/2014/main" val="3418773566"/>
                    </a:ext>
                  </a:extLst>
                </a:gridCol>
                <a:gridCol w="685800">
                  <a:extLst>
                    <a:ext uri="{9D8B030D-6E8A-4147-A177-3AD203B41FA5}">
                      <a16:colId xmlns:a16="http://schemas.microsoft.com/office/drawing/2014/main" val="1218802830"/>
                    </a:ext>
                  </a:extLst>
                </a:gridCol>
                <a:gridCol w="785495">
                  <a:extLst>
                    <a:ext uri="{9D8B030D-6E8A-4147-A177-3AD203B41FA5}">
                      <a16:colId xmlns:a16="http://schemas.microsoft.com/office/drawing/2014/main" val="1671756661"/>
                    </a:ext>
                  </a:extLst>
                </a:gridCol>
                <a:gridCol w="785495">
                  <a:extLst>
                    <a:ext uri="{9D8B030D-6E8A-4147-A177-3AD203B41FA5}">
                      <a16:colId xmlns:a16="http://schemas.microsoft.com/office/drawing/2014/main" val="2470517174"/>
                    </a:ext>
                  </a:extLst>
                </a:gridCol>
              </a:tblGrid>
              <a:tr h="313055">
                <a:tc rowSpan="2">
                  <a:txBody>
                    <a:bodyPr/>
                    <a:lstStyle/>
                    <a:p>
                      <a:pPr marL="0" marR="0" algn="ctr">
                        <a:spcBef>
                          <a:spcPts val="600"/>
                        </a:spcBef>
                        <a:spcAft>
                          <a:spcPts val="600"/>
                        </a:spcAft>
                      </a:pPr>
                      <a:r>
                        <a:rPr lang="en-US" sz="1000">
                          <a:effectLst/>
                        </a:rPr>
                        <a:t>Fin</a:t>
                      </a:r>
                      <a:endParaRPr lang="en-US" sz="1200">
                        <a:effectLst/>
                      </a:endParaRPr>
                    </a:p>
                    <a:p>
                      <a:pPr marL="0" marR="0" algn="ctr">
                        <a:spcBef>
                          <a:spcPts val="600"/>
                        </a:spcBef>
                        <a:spcAft>
                          <a:spcPts val="600"/>
                        </a:spcAft>
                      </a:pPr>
                      <a:r>
                        <a:rPr lang="en-US" sz="1000">
                          <a:effectLst/>
                        </a:rPr>
                        <a:t>(MHZ)</a:t>
                      </a:r>
                      <a:endParaRPr lang="en-US" sz="12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rowSpan="2">
                  <a:txBody>
                    <a:bodyPr/>
                    <a:lstStyle/>
                    <a:p>
                      <a:pPr marL="0" marR="0" algn="ctr">
                        <a:spcBef>
                          <a:spcPts val="600"/>
                        </a:spcBef>
                        <a:spcAft>
                          <a:spcPts val="600"/>
                        </a:spcAft>
                      </a:pPr>
                      <a:r>
                        <a:rPr lang="en-US" sz="1000">
                          <a:effectLst/>
                        </a:rPr>
                        <a:t>Fout</a:t>
                      </a:r>
                      <a:endParaRPr lang="en-US" sz="1200">
                        <a:effectLst/>
                      </a:endParaRPr>
                    </a:p>
                    <a:p>
                      <a:pPr marL="0" marR="0" algn="ctr">
                        <a:spcBef>
                          <a:spcPts val="600"/>
                        </a:spcBef>
                        <a:spcAft>
                          <a:spcPts val="600"/>
                        </a:spcAft>
                      </a:pPr>
                      <a:r>
                        <a:rPr lang="en-US" sz="1000">
                          <a:effectLst/>
                        </a:rPr>
                        <a:t>(MHz)</a:t>
                      </a:r>
                      <a:endParaRPr lang="en-US" sz="12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gridSpan="3">
                  <a:txBody>
                    <a:bodyPr/>
                    <a:lstStyle/>
                    <a:p>
                      <a:pPr marL="0" marR="0" algn="ctr">
                        <a:spcBef>
                          <a:spcPts val="600"/>
                        </a:spcBef>
                        <a:spcAft>
                          <a:spcPts val="600"/>
                        </a:spcAft>
                      </a:pPr>
                      <a:r>
                        <a:rPr lang="en-US" sz="1000">
                          <a:effectLst/>
                        </a:rPr>
                        <a:t>PLL Divider Settings</a:t>
                      </a:r>
                      <a:endParaRPr lang="en-US" sz="12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hMerge="1">
                  <a:txBody>
                    <a:bodyPr/>
                    <a:lstStyle/>
                    <a:p>
                      <a:endParaRPr lang="en-US"/>
                    </a:p>
                  </a:txBody>
                  <a:tcPr/>
                </a:tc>
                <a:tc hMerge="1">
                  <a:txBody>
                    <a:bodyPr/>
                    <a:lstStyle/>
                    <a:p>
                      <a:endParaRPr lang="en-US"/>
                    </a:p>
                  </a:txBody>
                  <a:tcPr/>
                </a:tc>
                <a:tc gridSpan="3">
                  <a:txBody>
                    <a:bodyPr/>
                    <a:lstStyle/>
                    <a:p>
                      <a:pPr marL="0" marR="0" algn="ctr">
                        <a:spcBef>
                          <a:spcPts val="600"/>
                        </a:spcBef>
                        <a:spcAft>
                          <a:spcPts val="600"/>
                        </a:spcAft>
                      </a:pPr>
                      <a:r>
                        <a:rPr lang="en-US" sz="1000">
                          <a:effectLst/>
                        </a:rPr>
                        <a:t>PLLCON Register Settings</a:t>
                      </a:r>
                      <a:endParaRPr lang="en-US" sz="12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50103145"/>
                  </a:ext>
                </a:extLst>
              </a:tr>
              <a:tr h="313055">
                <a:tc vMerge="1">
                  <a:txBody>
                    <a:bodyPr/>
                    <a:lstStyle/>
                    <a:p>
                      <a:endParaRPr lang="en-US"/>
                    </a:p>
                  </a:txBody>
                  <a:tcPr/>
                </a:tc>
                <a:tc vMerge="1">
                  <a:txBody>
                    <a:bodyPr/>
                    <a:lstStyle/>
                    <a:p>
                      <a:endParaRPr lang="en-US"/>
                    </a:p>
                  </a:txBody>
                  <a:tcPr/>
                </a:tc>
                <a:tc>
                  <a:txBody>
                    <a:bodyPr/>
                    <a:lstStyle/>
                    <a:p>
                      <a:pPr marL="0" marR="0" algn="ctr">
                        <a:spcBef>
                          <a:spcPts val="600"/>
                        </a:spcBef>
                        <a:spcAft>
                          <a:spcPts val="600"/>
                        </a:spcAft>
                      </a:pPr>
                      <a:r>
                        <a:rPr lang="en-US" sz="1000">
                          <a:effectLst/>
                        </a:rPr>
                        <a:t>N</a:t>
                      </a:r>
                      <a:endParaRPr lang="en-US" sz="12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gn="ctr">
                        <a:spcBef>
                          <a:spcPts val="600"/>
                        </a:spcBef>
                        <a:spcAft>
                          <a:spcPts val="600"/>
                        </a:spcAft>
                      </a:pPr>
                      <a:r>
                        <a:rPr lang="en-US" sz="1000">
                          <a:effectLst/>
                        </a:rPr>
                        <a:t>M</a:t>
                      </a:r>
                      <a:endParaRPr lang="en-US" sz="12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gn="ctr">
                        <a:spcBef>
                          <a:spcPts val="600"/>
                        </a:spcBef>
                        <a:spcAft>
                          <a:spcPts val="600"/>
                        </a:spcAft>
                      </a:pPr>
                      <a:r>
                        <a:rPr lang="en-US" sz="1000">
                          <a:effectLst/>
                        </a:rPr>
                        <a:t>NO</a:t>
                      </a:r>
                      <a:endParaRPr lang="en-US" sz="12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gn="ctr">
                        <a:spcBef>
                          <a:spcPts val="600"/>
                        </a:spcBef>
                        <a:spcAft>
                          <a:spcPts val="600"/>
                        </a:spcAft>
                      </a:pPr>
                      <a:r>
                        <a:rPr lang="en-US" sz="1000">
                          <a:effectLst/>
                        </a:rPr>
                        <a:t>R[3:0]</a:t>
                      </a:r>
                      <a:endParaRPr lang="en-US" sz="12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gn="ctr">
                        <a:spcBef>
                          <a:spcPts val="600"/>
                        </a:spcBef>
                        <a:spcAft>
                          <a:spcPts val="600"/>
                        </a:spcAft>
                      </a:pPr>
                      <a:r>
                        <a:rPr lang="en-US" sz="1000">
                          <a:effectLst/>
                        </a:rPr>
                        <a:t>M[13:0]</a:t>
                      </a:r>
                      <a:endParaRPr lang="en-US" sz="12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tc>
                  <a:txBody>
                    <a:bodyPr/>
                    <a:lstStyle/>
                    <a:p>
                      <a:pPr marL="0" marR="0" algn="ctr">
                        <a:spcBef>
                          <a:spcPts val="600"/>
                        </a:spcBef>
                        <a:spcAft>
                          <a:spcPts val="600"/>
                        </a:spcAft>
                      </a:pPr>
                      <a:r>
                        <a:rPr lang="en-US" sz="1000">
                          <a:effectLst/>
                        </a:rPr>
                        <a:t>OD[1:0]</a:t>
                      </a:r>
                      <a:endParaRPr lang="en-US" sz="1200">
                        <a:effectLst/>
                        <a:latin typeface="Arial" panose="020B0604020202020204" pitchFamily="34" charset="0"/>
                        <a:ea typeface="Cambria" panose="02040503050406030204" pitchFamily="18" charset="0"/>
                        <a:cs typeface="Calibri" panose="020F0502020204030204" pitchFamily="34" charset="0"/>
                      </a:endParaRPr>
                    </a:p>
                  </a:txBody>
                  <a:tcPr marL="68580" marR="68580" marT="0" marB="0"/>
                </a:tc>
                <a:extLst>
                  <a:ext uri="{0D108BD9-81ED-4DB2-BD59-A6C34878D82A}">
                    <a16:rowId xmlns:a16="http://schemas.microsoft.com/office/drawing/2014/main" val="1686000239"/>
                  </a:ext>
                </a:extLst>
              </a:tr>
              <a:tr h="95885">
                <a:tc>
                  <a:txBody>
                    <a:bodyPr/>
                    <a:lstStyle/>
                    <a:p>
                      <a:pPr marL="0" marR="0" algn="ctr">
                        <a:spcBef>
                          <a:spcPts val="300"/>
                        </a:spcBef>
                        <a:spcAft>
                          <a:spcPts val="300"/>
                        </a:spcAft>
                      </a:pPr>
                      <a:r>
                        <a:rPr lang="en-US" sz="900">
                          <a:effectLst/>
                        </a:rPr>
                        <a:t>16</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100</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1</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25</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4</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1</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25</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2</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93500511"/>
                  </a:ext>
                </a:extLst>
              </a:tr>
              <a:tr h="44450">
                <a:tc>
                  <a:txBody>
                    <a:bodyPr/>
                    <a:lstStyle/>
                    <a:p>
                      <a:pPr marL="0" marR="0" algn="ctr">
                        <a:spcBef>
                          <a:spcPts val="300"/>
                        </a:spcBef>
                        <a:spcAft>
                          <a:spcPts val="300"/>
                        </a:spcAft>
                      </a:pPr>
                      <a:r>
                        <a:rPr lang="en-US" sz="900">
                          <a:effectLst/>
                        </a:rPr>
                        <a:t>16</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200</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1</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25</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2</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1</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25</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1</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29537921"/>
                  </a:ext>
                </a:extLst>
              </a:tr>
              <a:tr h="40640">
                <a:tc>
                  <a:txBody>
                    <a:bodyPr/>
                    <a:lstStyle/>
                    <a:p>
                      <a:pPr marL="0" marR="0" algn="ctr">
                        <a:spcBef>
                          <a:spcPts val="300"/>
                        </a:spcBef>
                        <a:spcAft>
                          <a:spcPts val="300"/>
                        </a:spcAft>
                        <a:tabLst>
                          <a:tab pos="1000125" algn="l"/>
                        </a:tabLst>
                      </a:pPr>
                      <a:r>
                        <a:rPr lang="en-US" sz="900">
                          <a:effectLst/>
                        </a:rPr>
                        <a:t>16</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400</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1</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25</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1</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1</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a:effectLst/>
                        </a:rPr>
                        <a:t>25</a:t>
                      </a:r>
                      <a:endParaRPr lang="en-US" sz="90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300"/>
                        </a:spcBef>
                        <a:spcAft>
                          <a:spcPts val="300"/>
                        </a:spcAft>
                      </a:pPr>
                      <a:r>
                        <a:rPr lang="en-US" sz="900" dirty="0">
                          <a:effectLst/>
                        </a:rPr>
                        <a:t>0</a:t>
                      </a:r>
                      <a:endParaRPr lang="en-US" sz="900" dirty="0">
                        <a:effectLst/>
                        <a:latin typeface="Helvetica"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65264682"/>
                  </a:ext>
                </a:extLst>
              </a:tr>
            </a:tbl>
          </a:graphicData>
        </a:graphic>
      </p:graphicFrame>
    </p:spTree>
    <p:extLst>
      <p:ext uri="{BB962C8B-B14F-4D97-AF65-F5344CB8AC3E}">
        <p14:creationId xmlns:p14="http://schemas.microsoft.com/office/powerpoint/2010/main" val="21426357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Simple Application</a:t>
            </a:r>
          </a:p>
        </p:txBody>
      </p:sp>
      <p:sp>
        <p:nvSpPr>
          <p:cNvPr id="3" name="Content Placeholder 2"/>
          <p:cNvSpPr>
            <a:spLocks noGrp="1"/>
          </p:cNvSpPr>
          <p:nvPr>
            <p:ph idx="1"/>
          </p:nvPr>
        </p:nvSpPr>
        <p:spPr>
          <a:xfrm>
            <a:off x="672824" y="1469078"/>
            <a:ext cx="8229600" cy="4211638"/>
          </a:xfrm>
        </p:spPr>
        <p:txBody>
          <a:bodyPr/>
          <a:lstStyle/>
          <a:p>
            <a:r>
              <a:rPr lang="en-US" dirty="0"/>
              <a:t>Application code named </a:t>
            </a:r>
            <a:r>
              <a:rPr lang="en-US" dirty="0" err="1"/>
              <a:t>myhello.c</a:t>
            </a:r>
            <a:endParaRPr lang="en-US" dirty="0"/>
          </a:p>
          <a:p>
            <a:pPr marL="0" indent="0">
              <a:buNone/>
            </a:pPr>
            <a:endParaRPr lang="en-US" sz="1400" i="1" dirty="0"/>
          </a:p>
          <a:p>
            <a:endParaRPr lang="en-US" sz="1400" i="1" dirty="0"/>
          </a:p>
          <a:p>
            <a:endParaRPr lang="en-US" sz="1400" i="1" dirty="0"/>
          </a:p>
          <a:p>
            <a:endParaRPr lang="en-US" sz="1400" i="1" dirty="0"/>
          </a:p>
          <a:p>
            <a:endParaRPr lang="en-US" sz="1400" i="1" dirty="0"/>
          </a:p>
          <a:p>
            <a:r>
              <a:rPr lang="en-US" dirty="0"/>
              <a:t>Compile your application</a:t>
            </a:r>
          </a:p>
          <a:p>
            <a:pPr marL="0" indent="0">
              <a:buNone/>
            </a:pPr>
            <a:r>
              <a:rPr lang="en-US" i="1" dirty="0"/>
              <a:t>      </a:t>
            </a:r>
            <a:r>
              <a:rPr lang="en-US" sz="1400" i="1" dirty="0" err="1"/>
              <a:t>ccac</a:t>
            </a:r>
            <a:r>
              <a:rPr lang="en-US" sz="1400" i="1" dirty="0"/>
              <a:t> </a:t>
            </a:r>
            <a:r>
              <a:rPr lang="en-US" sz="1400" i="1" dirty="0" err="1"/>
              <a:t>myhello.c</a:t>
            </a:r>
            <a:r>
              <a:rPr lang="en-US" sz="1400" i="1" dirty="0"/>
              <a:t> -av2em -core1 -</a:t>
            </a:r>
            <a:r>
              <a:rPr lang="en-US" sz="1400" i="1" dirty="0" err="1"/>
              <a:t>Os</a:t>
            </a:r>
            <a:r>
              <a:rPr lang="en-US" sz="1400" i="1" dirty="0"/>
              <a:t> -</a:t>
            </a:r>
            <a:r>
              <a:rPr lang="en-US" sz="1400" i="1" dirty="0" err="1"/>
              <a:t>Hpfnoflt</a:t>
            </a:r>
            <a:r>
              <a:rPr lang="en-US" sz="1400" i="1" dirty="0"/>
              <a:t> -</a:t>
            </a:r>
            <a:r>
              <a:rPr lang="en-US" sz="1400" i="1" dirty="0" err="1"/>
              <a:t>Hldopt</a:t>
            </a:r>
            <a:r>
              <a:rPr lang="en-US" sz="1400" i="1" dirty="0"/>
              <a:t>=-</a:t>
            </a:r>
            <a:r>
              <a:rPr lang="en-US" sz="1400" i="1" dirty="0" err="1"/>
              <a:t>Bbase</a:t>
            </a:r>
            <a:r>
              <a:rPr lang="en-US" sz="1400" i="1" dirty="0"/>
              <a:t>=0x100 -o </a:t>
            </a:r>
            <a:r>
              <a:rPr lang="en-US" sz="1400" i="1" dirty="0" err="1"/>
              <a:t>myhello.elf</a:t>
            </a:r>
            <a:r>
              <a:rPr lang="en-US" sz="1400" i="1" dirty="0"/>
              <a:t> </a:t>
            </a:r>
          </a:p>
          <a:p>
            <a:r>
              <a:rPr lang="en-US" dirty="0"/>
              <a:t>Run your application in </a:t>
            </a:r>
            <a:r>
              <a:rPr lang="en-US" dirty="0" err="1"/>
              <a:t>MetaWare</a:t>
            </a:r>
            <a:r>
              <a:rPr lang="en-US" dirty="0"/>
              <a:t> command line mode</a:t>
            </a:r>
          </a:p>
          <a:p>
            <a:pPr marL="0" indent="0">
              <a:buNone/>
            </a:pPr>
            <a:r>
              <a:rPr lang="en-US" sz="1400" i="1" dirty="0"/>
              <a:t>         </a:t>
            </a:r>
            <a:r>
              <a:rPr lang="en-US" sz="1400" i="1" dirty="0" err="1"/>
              <a:t>mdb</a:t>
            </a:r>
            <a:r>
              <a:rPr lang="en-US" sz="1400" i="1" dirty="0"/>
              <a:t> -cl -run -hard -</a:t>
            </a:r>
            <a:r>
              <a:rPr lang="en-US" sz="1400" i="1" dirty="0" err="1"/>
              <a:t>digilent</a:t>
            </a:r>
            <a:r>
              <a:rPr lang="en-US" sz="1400" i="1" dirty="0"/>
              <a:t> </a:t>
            </a:r>
            <a:r>
              <a:rPr lang="en-US" sz="1400" i="1" dirty="0" err="1"/>
              <a:t>myhello.elf</a:t>
            </a:r>
            <a:r>
              <a:rPr lang="en-US" sz="1400" i="1" dirty="0"/>
              <a:t> </a:t>
            </a:r>
            <a:endParaRPr lang="en-US" sz="1600" dirty="0"/>
          </a:p>
          <a:p>
            <a:endParaRPr lang="en-US" sz="1400" dirty="0"/>
          </a:p>
        </p:txBody>
      </p:sp>
      <p:sp>
        <p:nvSpPr>
          <p:cNvPr id="5" name="TextBox 4"/>
          <p:cNvSpPr txBox="1"/>
          <p:nvPr/>
        </p:nvSpPr>
        <p:spPr>
          <a:xfrm>
            <a:off x="2478024" y="2065866"/>
            <a:ext cx="2209800" cy="1015663"/>
          </a:xfrm>
          <a:prstGeom prst="rect">
            <a:avLst/>
          </a:prstGeom>
          <a:solidFill>
            <a:schemeClr val="accent1">
              <a:lumMod val="20000"/>
              <a:lumOff val="80000"/>
            </a:schemeClr>
          </a:solidFill>
          <a:ln>
            <a:noFill/>
          </a:ln>
        </p:spPr>
        <p:txBody>
          <a:bodyPr wrap="square" rtlCol="0">
            <a:spAutoFit/>
          </a:bodyPr>
          <a:lstStyle/>
          <a:p>
            <a:r>
              <a:rPr lang="en-US" sz="1200" dirty="0">
                <a:latin typeface="Courier New" panose="02070309020205020404" pitchFamily="49" charset="0"/>
                <a:cs typeface="Courier New" panose="02070309020205020404" pitchFamily="49" charset="0"/>
              </a:rPr>
              <a:t>#include "</a:t>
            </a:r>
            <a:r>
              <a:rPr lang="en-US" sz="1200" dirty="0" err="1">
                <a:latin typeface="Courier New" panose="02070309020205020404" pitchFamily="49" charset="0"/>
                <a:cs typeface="Courier New" panose="02070309020205020404" pitchFamily="49" charset="0"/>
              </a:rPr>
              <a:t>stdio.h</a:t>
            </a:r>
            <a:r>
              <a:rPr lang="en-US" sz="1200" dirty="0">
                <a:latin typeface="Courier New" panose="02070309020205020404" pitchFamily="49" charset="0"/>
                <a:cs typeface="Courier New" panose="02070309020205020404" pitchFamily="49" charset="0"/>
              </a:rPr>
              <a:t>" </a:t>
            </a:r>
          </a:p>
          <a:p>
            <a:r>
              <a:rPr lang="en-US" sz="1200" dirty="0" err="1">
                <a:latin typeface="Courier New" panose="02070309020205020404" pitchFamily="49" charset="0"/>
                <a:cs typeface="Courier New" panose="02070309020205020404" pitchFamily="49" charset="0"/>
              </a:rPr>
              <a:t>int</a:t>
            </a:r>
            <a:r>
              <a:rPr lang="en-US" sz="1200" dirty="0">
                <a:latin typeface="Courier New" panose="02070309020205020404" pitchFamily="49" charset="0"/>
                <a:cs typeface="Courier New" panose="02070309020205020404" pitchFamily="49" charset="0"/>
              </a:rPr>
              <a:t> main(void) { </a:t>
            </a:r>
          </a:p>
          <a:p>
            <a:r>
              <a:rPr lang="en-US" sz="1200" dirty="0" err="1">
                <a:latin typeface="Courier New" panose="02070309020205020404" pitchFamily="49" charset="0"/>
                <a:cs typeface="Courier New" panose="02070309020205020404" pitchFamily="49" charset="0"/>
              </a:rPr>
              <a:t>printf</a:t>
            </a:r>
            <a:r>
              <a:rPr lang="en-US" sz="1200" dirty="0">
                <a:latin typeface="Courier New" panose="02070309020205020404" pitchFamily="49" charset="0"/>
                <a:cs typeface="Courier New" panose="02070309020205020404" pitchFamily="49" charset="0"/>
              </a:rPr>
              <a:t>("Hello world"); </a:t>
            </a:r>
          </a:p>
          <a:p>
            <a:r>
              <a:rPr lang="en-US" sz="1200" dirty="0">
                <a:latin typeface="Courier New" panose="02070309020205020404" pitchFamily="49" charset="0"/>
                <a:cs typeface="Courier New" panose="02070309020205020404" pitchFamily="49" charset="0"/>
              </a:rPr>
              <a:t>return 0; </a:t>
            </a:r>
          </a:p>
          <a:p>
            <a:r>
              <a:rPr lang="en-US" sz="1200" dirty="0">
                <a:latin typeface="Courier New" panose="02070309020205020404" pitchFamily="49" charset="0"/>
                <a:cs typeface="Courier New" panose="02070309020205020404" pitchFamily="49" charset="0"/>
              </a:rPr>
              <a:t>} </a:t>
            </a:r>
          </a:p>
        </p:txBody>
      </p:sp>
      <p:sp>
        <p:nvSpPr>
          <p:cNvPr id="6" name="Content Placeholder 4"/>
          <p:cNvSpPr txBox="1">
            <a:spLocks/>
          </p:cNvSpPr>
          <p:nvPr/>
        </p:nvSpPr>
        <p:spPr>
          <a:xfrm>
            <a:off x="6589224" y="5201290"/>
            <a:ext cx="4038600" cy="958852"/>
          </a:xfrm>
          <a:prstGeom prst="rect">
            <a:avLst/>
          </a:prstGeom>
        </p:spPr>
        <p:txBody>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rgbClr val="000099"/>
              </a:buClr>
              <a:buSzPct val="60000"/>
              <a:buFont typeface="Wingdings" pitchFamily="2" charset="2"/>
              <a:buChar char="q"/>
              <a:defRPr sz="2400">
                <a:solidFill>
                  <a:schemeClr val="tx1"/>
                </a:solidFill>
                <a:latin typeface="+mn-lt"/>
                <a:cs typeface="+mn-cs"/>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cs typeface="+mn-cs"/>
              </a:defRPr>
            </a:lvl3pPr>
            <a:lvl4pPr marL="1339850" indent="-315913" algn="l" rtl="0" eaLnBrk="0" fontAlgn="base" hangingPunct="0">
              <a:spcBef>
                <a:spcPct val="20000"/>
              </a:spcBef>
              <a:spcAft>
                <a:spcPct val="0"/>
              </a:spcAft>
              <a:buClr>
                <a:srgbClr val="000099"/>
              </a:buClr>
              <a:buSzPct val="70000"/>
              <a:buFont typeface="Wingdings" pitchFamily="2" charset="2"/>
              <a:buChar char="q"/>
              <a:defRPr sz="1600">
                <a:solidFill>
                  <a:schemeClr val="tx1"/>
                </a:solidFill>
                <a:latin typeface="+mn-lt"/>
                <a:cs typeface="+mn-cs"/>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5pPr>
            <a:lvl6pPr marL="21383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6pPr>
            <a:lvl7pPr marL="25955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7pPr>
            <a:lvl8pPr marL="30527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8pPr>
            <a:lvl9pPr marL="35099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9pPr>
          </a:lstStyle>
          <a:p>
            <a:pPr marL="0" indent="0">
              <a:buNone/>
            </a:pPr>
            <a:r>
              <a:rPr lang="en-US" sz="1600" dirty="0"/>
              <a:t>The </a:t>
            </a:r>
            <a:r>
              <a:rPr lang="en-US" sz="1600" b="1" dirty="0"/>
              <a:t>Hello world</a:t>
            </a:r>
            <a:r>
              <a:rPr lang="en-US" sz="1600" dirty="0"/>
              <a:t> message is printed on desktop by MetaWare debugger via a </a:t>
            </a:r>
            <a:r>
              <a:rPr lang="en-US" sz="1600" dirty="0" err="1"/>
              <a:t>Hostlink</a:t>
            </a:r>
            <a:r>
              <a:rPr lang="en-US" sz="1600" dirty="0"/>
              <a:t> interface over a JTAG connection </a:t>
            </a:r>
          </a:p>
        </p:txBody>
      </p:sp>
      <p:pic>
        <p:nvPicPr>
          <p:cNvPr id="7" name="Picture 6" descr="pic1.jpg"/>
          <p:cNvPicPr>
            <a:picLocks noChangeAspect="1"/>
          </p:cNvPicPr>
          <p:nvPr/>
        </p:nvPicPr>
        <p:blipFill>
          <a:blip r:embed="rId2" cstate="print"/>
          <a:stretch>
            <a:fillRect/>
          </a:stretch>
        </p:blipFill>
        <p:spPr>
          <a:xfrm>
            <a:off x="1127296" y="5102797"/>
            <a:ext cx="5224972" cy="947273"/>
          </a:xfrm>
          <a:prstGeom prst="rect">
            <a:avLst/>
          </a:prstGeom>
        </p:spPr>
      </p:pic>
    </p:spTree>
    <p:extLst>
      <p:ext uri="{BB962C8B-B14F-4D97-AF65-F5344CB8AC3E}">
        <p14:creationId xmlns:p14="http://schemas.microsoft.com/office/powerpoint/2010/main" val="39301170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Contents</a:t>
            </a:r>
          </a:p>
        </p:txBody>
      </p:sp>
      <p:sp>
        <p:nvSpPr>
          <p:cNvPr id="4" name="Content Placeholder 2"/>
          <p:cNvSpPr txBox="1">
            <a:spLocks/>
          </p:cNvSpPr>
          <p:nvPr/>
        </p:nvSpPr>
        <p:spPr>
          <a:xfrm>
            <a:off x="2353733" y="3277130"/>
            <a:ext cx="4792133" cy="1971878"/>
          </a:xfrm>
          <a:prstGeom prst="rect">
            <a:avLst/>
          </a:prstGeom>
        </p:spPr>
        <p:txBody>
          <a:bodyPr/>
          <a:lstStyle>
            <a:lvl1pPr marL="164592" indent="-164592" algn="l" defTabSz="914400" rtl="0" eaLnBrk="1" latinLnBrk="0" hangingPunct="1">
              <a:lnSpc>
                <a:spcPct val="100000"/>
              </a:lnSpc>
              <a:spcBef>
                <a:spcPts val="600"/>
              </a:spcBef>
              <a:buClr>
                <a:schemeClr val="tx1"/>
              </a:buClr>
              <a:buFont typeface="Arial" panose="020B0604020202020204" pitchFamily="34" charset="0"/>
              <a:buChar char="•"/>
              <a:defRPr sz="2000" kern="1200">
                <a:solidFill>
                  <a:schemeClr val="tx1"/>
                </a:solidFill>
                <a:latin typeface="+mn-lt"/>
                <a:ea typeface="+mn-ea"/>
                <a:cs typeface="+mn-cs"/>
              </a:defRPr>
            </a:lvl1pPr>
            <a:lvl2pPr marL="457200" indent="-164592" algn="l" defTabSz="914400" rtl="0" eaLnBrk="1" latinLnBrk="0" hangingPunct="1">
              <a:lnSpc>
                <a:spcPct val="100000"/>
              </a:lnSpc>
              <a:spcBef>
                <a:spcPts val="600"/>
              </a:spcBef>
              <a:buClr>
                <a:schemeClr val="tx1"/>
              </a:buClr>
              <a:buFont typeface="Arial" panose="020B0604020202020204" pitchFamily="34" charset="0"/>
              <a:buChar char="–"/>
              <a:defRPr sz="1800" kern="1200">
                <a:solidFill>
                  <a:schemeClr val="tx1"/>
                </a:solidFill>
                <a:latin typeface="+mn-lt"/>
                <a:ea typeface="+mn-ea"/>
                <a:cs typeface="+mn-cs"/>
              </a:defRPr>
            </a:lvl2pPr>
            <a:lvl3pPr marL="740664" indent="-164592" algn="l" defTabSz="914400" rtl="0" eaLnBrk="1" latinLnBrk="0" hangingPunct="1">
              <a:lnSpc>
                <a:spcPct val="100000"/>
              </a:lnSpc>
              <a:spcBef>
                <a:spcPts val="600"/>
              </a:spcBef>
              <a:buClr>
                <a:schemeClr val="tx1"/>
              </a:buClr>
              <a:buFont typeface="Arial" panose="020B0604020202020204" pitchFamily="34" charset="0"/>
              <a:buChar char="–"/>
              <a:defRPr sz="1600" kern="1200">
                <a:solidFill>
                  <a:schemeClr val="tx1"/>
                </a:solidFill>
                <a:latin typeface="+mn-lt"/>
                <a:ea typeface="+mn-ea"/>
                <a:cs typeface="+mn-cs"/>
              </a:defRPr>
            </a:lvl3pPr>
            <a:lvl4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4pPr>
            <a:lvl5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5pPr>
            <a:lvl6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6pPr>
            <a:lvl7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7pPr>
            <a:lvl8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8pPr>
            <a:lvl9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9pPr>
          </a:lstStyle>
          <a:p>
            <a:pPr>
              <a:buFont typeface="Wingdings" panose="05000000000000000000" pitchFamily="2" charset="2"/>
              <a:buChar char="F"/>
            </a:pPr>
            <a:r>
              <a:rPr lang="en-US" dirty="0"/>
              <a:t>ARC </a:t>
            </a:r>
            <a:r>
              <a:rPr lang="en-US" altLang="zh-CN" dirty="0" err="1"/>
              <a:t>IoT</a:t>
            </a:r>
            <a:r>
              <a:rPr lang="en-US" dirty="0"/>
              <a:t> </a:t>
            </a:r>
            <a:r>
              <a:rPr lang="en-US" altLang="zh-CN" dirty="0"/>
              <a:t>Development</a:t>
            </a:r>
            <a:r>
              <a:rPr lang="en-US" dirty="0"/>
              <a:t> Kit</a:t>
            </a:r>
          </a:p>
          <a:p>
            <a:r>
              <a:rPr lang="en-US" dirty="0">
                <a:solidFill>
                  <a:schemeClr val="bg1">
                    <a:lumMod val="75000"/>
                  </a:schemeClr>
                </a:solidFill>
              </a:rPr>
              <a:t>ARC </a:t>
            </a:r>
            <a:r>
              <a:rPr lang="en-US" altLang="zh-CN" dirty="0" err="1">
                <a:solidFill>
                  <a:schemeClr val="bg1">
                    <a:lumMod val="75000"/>
                  </a:schemeClr>
                </a:solidFill>
              </a:rPr>
              <a:t>IoT</a:t>
            </a:r>
            <a:r>
              <a:rPr lang="en-US" altLang="zh-CN" dirty="0">
                <a:solidFill>
                  <a:schemeClr val="bg1">
                    <a:lumMod val="75000"/>
                  </a:schemeClr>
                </a:solidFill>
              </a:rPr>
              <a:t> </a:t>
            </a:r>
            <a:r>
              <a:rPr lang="en-US" altLang="zh-CN" dirty="0" err="1">
                <a:solidFill>
                  <a:schemeClr val="bg1">
                    <a:lumMod val="75000"/>
                  </a:schemeClr>
                </a:solidFill>
              </a:rPr>
              <a:t>SoC</a:t>
            </a:r>
            <a:r>
              <a:rPr lang="en-US" altLang="zh-CN" dirty="0">
                <a:solidFill>
                  <a:schemeClr val="bg1">
                    <a:lumMod val="75000"/>
                  </a:schemeClr>
                </a:solidFill>
              </a:rPr>
              <a:t> Introduction</a:t>
            </a:r>
            <a:endParaRPr lang="en-US" dirty="0">
              <a:solidFill>
                <a:schemeClr val="bg1">
                  <a:lumMod val="75000"/>
                </a:schemeClr>
              </a:solidFill>
            </a:endParaRPr>
          </a:p>
          <a:p>
            <a:r>
              <a:rPr lang="en-US" altLang="zh-CN" dirty="0">
                <a:solidFill>
                  <a:schemeClr val="bg1">
                    <a:lumMod val="75000"/>
                  </a:schemeClr>
                </a:solidFill>
              </a:rPr>
              <a:t>O</a:t>
            </a:r>
            <a:r>
              <a:rPr lang="en-US" dirty="0">
                <a:solidFill>
                  <a:schemeClr val="bg1">
                    <a:lumMod val="75000"/>
                  </a:schemeClr>
                </a:solidFill>
              </a:rPr>
              <a:t>n-board </a:t>
            </a:r>
            <a:r>
              <a:rPr lang="en-US" altLang="zh-CN" dirty="0">
                <a:solidFill>
                  <a:schemeClr val="bg1">
                    <a:lumMod val="75000"/>
                  </a:schemeClr>
                </a:solidFill>
              </a:rPr>
              <a:t>D</a:t>
            </a:r>
            <a:r>
              <a:rPr lang="en-US" dirty="0">
                <a:solidFill>
                  <a:schemeClr val="bg1">
                    <a:lumMod val="75000"/>
                  </a:schemeClr>
                </a:solidFill>
              </a:rPr>
              <a:t>evice </a:t>
            </a:r>
            <a:r>
              <a:rPr lang="en-US" altLang="zh-CN" dirty="0">
                <a:solidFill>
                  <a:schemeClr val="bg1">
                    <a:lumMod val="75000"/>
                  </a:schemeClr>
                </a:solidFill>
              </a:rPr>
              <a:t>Introduction</a:t>
            </a:r>
            <a:endParaRPr lang="en-US" dirty="0">
              <a:solidFill>
                <a:schemeClr val="bg1">
                  <a:lumMod val="75000"/>
                </a:schemeClr>
              </a:solidFill>
            </a:endParaRPr>
          </a:p>
          <a:p>
            <a:r>
              <a:rPr lang="en-US" dirty="0">
                <a:solidFill>
                  <a:schemeClr val="bg1">
                    <a:lumMod val="75000"/>
                  </a:schemeClr>
                </a:solidFill>
              </a:rPr>
              <a:t>Programmer’s </a:t>
            </a:r>
            <a:r>
              <a:rPr lang="en-US" altLang="zh-CN" dirty="0">
                <a:solidFill>
                  <a:schemeClr val="bg1">
                    <a:lumMod val="75000"/>
                  </a:schemeClr>
                </a:solidFill>
              </a:rPr>
              <a:t>R</a:t>
            </a:r>
            <a:r>
              <a:rPr lang="en-US" dirty="0">
                <a:solidFill>
                  <a:schemeClr val="bg1">
                    <a:lumMod val="75000"/>
                  </a:schemeClr>
                </a:solidFill>
              </a:rPr>
              <a:t>eference</a:t>
            </a:r>
          </a:p>
          <a:p>
            <a:r>
              <a:rPr lang="en-GB" dirty="0">
                <a:solidFill>
                  <a:schemeClr val="bg1">
                    <a:lumMod val="75000"/>
                  </a:schemeClr>
                </a:solidFill>
              </a:rPr>
              <a:t>Getting </a:t>
            </a:r>
            <a:r>
              <a:rPr lang="en-US" altLang="zh-CN" dirty="0">
                <a:solidFill>
                  <a:schemeClr val="bg1">
                    <a:lumMod val="75000"/>
                  </a:schemeClr>
                </a:solidFill>
              </a:rPr>
              <a:t>S</a:t>
            </a:r>
            <a:r>
              <a:rPr lang="en-GB" dirty="0" err="1">
                <a:solidFill>
                  <a:schemeClr val="bg1">
                    <a:lumMod val="75000"/>
                  </a:schemeClr>
                </a:solidFill>
              </a:rPr>
              <a:t>tarted</a:t>
            </a:r>
            <a:endParaRPr lang="en-US" dirty="0">
              <a:solidFill>
                <a:schemeClr val="bg1">
                  <a:lumMod val="75000"/>
                </a:schemeClr>
              </a:solidFill>
            </a:endParaRPr>
          </a:p>
        </p:txBody>
      </p:sp>
    </p:spTree>
    <p:extLst>
      <p:ext uri="{BB962C8B-B14F-4D97-AF65-F5344CB8AC3E}">
        <p14:creationId xmlns:p14="http://schemas.microsoft.com/office/powerpoint/2010/main" val="26529543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Simple Application (2)</a:t>
            </a:r>
            <a:endParaRPr lang="en-US" dirty="0"/>
          </a:p>
        </p:txBody>
      </p:sp>
      <p:sp>
        <p:nvSpPr>
          <p:cNvPr id="3" name="Content Placeholder 2"/>
          <p:cNvSpPr>
            <a:spLocks noGrp="1"/>
          </p:cNvSpPr>
          <p:nvPr>
            <p:ph idx="1"/>
          </p:nvPr>
        </p:nvSpPr>
        <p:spPr/>
        <p:txBody>
          <a:bodyPr/>
          <a:lstStyle/>
          <a:p>
            <a:r>
              <a:rPr lang="en-US" dirty="0"/>
              <a:t>Run your application in </a:t>
            </a:r>
            <a:r>
              <a:rPr lang="en-US" dirty="0" err="1"/>
              <a:t>MetaWare</a:t>
            </a:r>
            <a:r>
              <a:rPr lang="en-US" dirty="0"/>
              <a:t> GUI mode</a:t>
            </a:r>
          </a:p>
          <a:p>
            <a:pPr marL="0" indent="0">
              <a:buNone/>
            </a:pPr>
            <a:r>
              <a:rPr lang="en-US" i="1" dirty="0"/>
              <a:t>      </a:t>
            </a:r>
            <a:r>
              <a:rPr lang="en-US" i="1" dirty="0" err="1"/>
              <a:t>mdb</a:t>
            </a:r>
            <a:r>
              <a:rPr lang="en-US" i="1" dirty="0"/>
              <a:t> -run -hard -</a:t>
            </a:r>
            <a:r>
              <a:rPr lang="en-US" i="1" dirty="0" err="1"/>
              <a:t>digilent</a:t>
            </a:r>
            <a:r>
              <a:rPr lang="en-US" i="1" dirty="0"/>
              <a:t> </a:t>
            </a:r>
            <a:r>
              <a:rPr lang="en-US" i="1" dirty="0" err="1"/>
              <a:t>myhello.elf</a:t>
            </a:r>
            <a:r>
              <a:rPr lang="en-US" i="1" dirty="0"/>
              <a:t> </a:t>
            </a:r>
          </a:p>
          <a:p>
            <a:endParaRPr lang="en-US" dirty="0"/>
          </a:p>
          <a:p>
            <a:endParaRPr 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4539" y="2353892"/>
            <a:ext cx="5768953" cy="3992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2"/>
          <p:cNvSpPr txBox="1">
            <a:spLocks/>
          </p:cNvSpPr>
          <p:nvPr/>
        </p:nvSpPr>
        <p:spPr bwMode="auto">
          <a:xfrm>
            <a:off x="8001000" y="2643040"/>
            <a:ext cx="2807208" cy="124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rgbClr val="000099"/>
              </a:buClr>
              <a:buSzPct val="60000"/>
              <a:buFont typeface="Wingdings" pitchFamily="2" charset="2"/>
              <a:buChar char="q"/>
              <a:defRPr sz="2400">
                <a:solidFill>
                  <a:schemeClr val="tx1"/>
                </a:solidFill>
                <a:latin typeface="+mn-lt"/>
                <a:cs typeface="+mn-cs"/>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cs typeface="+mn-cs"/>
              </a:defRPr>
            </a:lvl3pPr>
            <a:lvl4pPr marL="1339850" indent="-315913" algn="l" rtl="0" eaLnBrk="0" fontAlgn="base" hangingPunct="0">
              <a:spcBef>
                <a:spcPct val="20000"/>
              </a:spcBef>
              <a:spcAft>
                <a:spcPct val="0"/>
              </a:spcAft>
              <a:buClr>
                <a:srgbClr val="000099"/>
              </a:buClr>
              <a:buSzPct val="70000"/>
              <a:buFont typeface="Wingdings" pitchFamily="2" charset="2"/>
              <a:buChar char="q"/>
              <a:defRPr sz="1600">
                <a:solidFill>
                  <a:schemeClr val="tx1"/>
                </a:solidFill>
                <a:latin typeface="+mn-lt"/>
                <a:cs typeface="+mn-cs"/>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5pPr>
            <a:lvl6pPr marL="21383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6pPr>
            <a:lvl7pPr marL="25955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7pPr>
            <a:lvl8pPr marL="30527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8pPr>
            <a:lvl9pPr marL="35099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9pPr>
          </a:lstStyle>
          <a:p>
            <a:pPr marL="0" indent="0">
              <a:buNone/>
            </a:pPr>
            <a:r>
              <a:rPr lang="en-US" sz="1800" dirty="0"/>
              <a:t>Set target as following:</a:t>
            </a:r>
          </a:p>
          <a:p>
            <a:r>
              <a:rPr lang="en-US" sz="1800" dirty="0"/>
              <a:t>Hardware</a:t>
            </a:r>
          </a:p>
          <a:p>
            <a:r>
              <a:rPr lang="en-US" sz="1800" dirty="0" err="1"/>
              <a:t>Digilent</a:t>
            </a:r>
            <a:r>
              <a:rPr lang="en-US" sz="1800" dirty="0"/>
              <a:t> </a:t>
            </a:r>
            <a:r>
              <a:rPr lang="en-US" sz="1800" dirty="0" err="1"/>
              <a:t>Jtag</a:t>
            </a:r>
            <a:r>
              <a:rPr lang="en-US" sz="1800" dirty="0"/>
              <a:t> cable</a:t>
            </a:r>
          </a:p>
          <a:p>
            <a:r>
              <a:rPr lang="en-US" sz="1800" dirty="0"/>
              <a:t>4-wire(standard)</a:t>
            </a:r>
          </a:p>
          <a:p>
            <a:endParaRPr lang="en-US" sz="1800" dirty="0"/>
          </a:p>
        </p:txBody>
      </p:sp>
    </p:spTree>
    <p:extLst>
      <p:ext uri="{BB962C8B-B14F-4D97-AF65-F5344CB8AC3E}">
        <p14:creationId xmlns:p14="http://schemas.microsoft.com/office/powerpoint/2010/main" val="23851994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Contents</a:t>
            </a:r>
          </a:p>
        </p:txBody>
      </p:sp>
      <p:sp>
        <p:nvSpPr>
          <p:cNvPr id="4" name="Content Placeholder 2"/>
          <p:cNvSpPr txBox="1">
            <a:spLocks/>
          </p:cNvSpPr>
          <p:nvPr/>
        </p:nvSpPr>
        <p:spPr>
          <a:xfrm>
            <a:off x="2353733" y="3277130"/>
            <a:ext cx="4792133" cy="1971878"/>
          </a:xfrm>
          <a:prstGeom prst="rect">
            <a:avLst/>
          </a:prstGeom>
        </p:spPr>
        <p:txBody>
          <a:bodyPr/>
          <a:lstStyle>
            <a:lvl1pPr marL="164592" indent="-164592" algn="l" defTabSz="914400" rtl="0" eaLnBrk="1" latinLnBrk="0" hangingPunct="1">
              <a:lnSpc>
                <a:spcPct val="100000"/>
              </a:lnSpc>
              <a:spcBef>
                <a:spcPts val="600"/>
              </a:spcBef>
              <a:buClr>
                <a:schemeClr val="tx1"/>
              </a:buClr>
              <a:buFont typeface="Arial" panose="020B0604020202020204" pitchFamily="34" charset="0"/>
              <a:buChar char="•"/>
              <a:defRPr sz="2000" kern="1200">
                <a:solidFill>
                  <a:schemeClr val="tx1"/>
                </a:solidFill>
                <a:latin typeface="+mn-lt"/>
                <a:ea typeface="+mn-ea"/>
                <a:cs typeface="+mn-cs"/>
              </a:defRPr>
            </a:lvl1pPr>
            <a:lvl2pPr marL="457200" indent="-164592" algn="l" defTabSz="914400" rtl="0" eaLnBrk="1" latinLnBrk="0" hangingPunct="1">
              <a:lnSpc>
                <a:spcPct val="100000"/>
              </a:lnSpc>
              <a:spcBef>
                <a:spcPts val="600"/>
              </a:spcBef>
              <a:buClr>
                <a:schemeClr val="tx1"/>
              </a:buClr>
              <a:buFont typeface="Arial" panose="020B0604020202020204" pitchFamily="34" charset="0"/>
              <a:buChar char="–"/>
              <a:defRPr sz="1800" kern="1200">
                <a:solidFill>
                  <a:schemeClr val="tx1"/>
                </a:solidFill>
                <a:latin typeface="+mn-lt"/>
                <a:ea typeface="+mn-ea"/>
                <a:cs typeface="+mn-cs"/>
              </a:defRPr>
            </a:lvl2pPr>
            <a:lvl3pPr marL="740664" indent="-164592" algn="l" defTabSz="914400" rtl="0" eaLnBrk="1" latinLnBrk="0" hangingPunct="1">
              <a:lnSpc>
                <a:spcPct val="100000"/>
              </a:lnSpc>
              <a:spcBef>
                <a:spcPts val="600"/>
              </a:spcBef>
              <a:buClr>
                <a:schemeClr val="tx1"/>
              </a:buClr>
              <a:buFont typeface="Arial" panose="020B0604020202020204" pitchFamily="34" charset="0"/>
              <a:buChar char="–"/>
              <a:defRPr sz="1600" kern="1200">
                <a:solidFill>
                  <a:schemeClr val="tx1"/>
                </a:solidFill>
                <a:latin typeface="+mn-lt"/>
                <a:ea typeface="+mn-ea"/>
                <a:cs typeface="+mn-cs"/>
              </a:defRPr>
            </a:lvl3pPr>
            <a:lvl4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4pPr>
            <a:lvl5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5pPr>
            <a:lvl6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6pPr>
            <a:lvl7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7pPr>
            <a:lvl8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8pPr>
            <a:lvl9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9pPr>
          </a:lstStyle>
          <a:p>
            <a:r>
              <a:rPr lang="en-US" dirty="0">
                <a:solidFill>
                  <a:schemeClr val="bg1">
                    <a:lumMod val="75000"/>
                  </a:schemeClr>
                </a:solidFill>
              </a:rPr>
              <a:t>ARC </a:t>
            </a:r>
            <a:r>
              <a:rPr lang="en-US" altLang="zh-CN" dirty="0" err="1">
                <a:solidFill>
                  <a:schemeClr val="bg1">
                    <a:lumMod val="75000"/>
                  </a:schemeClr>
                </a:solidFill>
              </a:rPr>
              <a:t>IoT</a:t>
            </a:r>
            <a:r>
              <a:rPr lang="en-US" dirty="0">
                <a:solidFill>
                  <a:schemeClr val="bg1">
                    <a:lumMod val="75000"/>
                  </a:schemeClr>
                </a:solidFill>
              </a:rPr>
              <a:t> </a:t>
            </a:r>
            <a:r>
              <a:rPr lang="en-US" altLang="zh-CN" dirty="0">
                <a:solidFill>
                  <a:schemeClr val="bg1">
                    <a:lumMod val="75000"/>
                  </a:schemeClr>
                </a:solidFill>
              </a:rPr>
              <a:t>Development</a:t>
            </a:r>
            <a:r>
              <a:rPr lang="en-US" dirty="0">
                <a:solidFill>
                  <a:schemeClr val="bg1">
                    <a:lumMod val="75000"/>
                  </a:schemeClr>
                </a:solidFill>
              </a:rPr>
              <a:t> Kit</a:t>
            </a:r>
          </a:p>
          <a:p>
            <a:r>
              <a:rPr lang="en-US" dirty="0">
                <a:solidFill>
                  <a:schemeClr val="bg1">
                    <a:lumMod val="75000"/>
                  </a:schemeClr>
                </a:solidFill>
              </a:rPr>
              <a:t>ARC </a:t>
            </a:r>
            <a:r>
              <a:rPr lang="en-US" altLang="zh-CN" dirty="0" err="1">
                <a:solidFill>
                  <a:schemeClr val="bg1">
                    <a:lumMod val="75000"/>
                  </a:schemeClr>
                </a:solidFill>
              </a:rPr>
              <a:t>IoT</a:t>
            </a:r>
            <a:r>
              <a:rPr lang="en-US" altLang="zh-CN" dirty="0">
                <a:solidFill>
                  <a:schemeClr val="bg1">
                    <a:lumMod val="75000"/>
                  </a:schemeClr>
                </a:solidFill>
              </a:rPr>
              <a:t> </a:t>
            </a:r>
            <a:r>
              <a:rPr lang="en-US" altLang="zh-CN" dirty="0" err="1">
                <a:solidFill>
                  <a:schemeClr val="bg1">
                    <a:lumMod val="75000"/>
                  </a:schemeClr>
                </a:solidFill>
              </a:rPr>
              <a:t>SoC</a:t>
            </a:r>
            <a:r>
              <a:rPr lang="en-US" altLang="zh-CN" dirty="0">
                <a:solidFill>
                  <a:schemeClr val="bg1">
                    <a:lumMod val="75000"/>
                  </a:schemeClr>
                </a:solidFill>
              </a:rPr>
              <a:t> Introduction</a:t>
            </a:r>
            <a:endParaRPr lang="en-US" dirty="0">
              <a:solidFill>
                <a:schemeClr val="bg1">
                  <a:lumMod val="75000"/>
                </a:schemeClr>
              </a:solidFill>
            </a:endParaRPr>
          </a:p>
          <a:p>
            <a:r>
              <a:rPr lang="en-US" altLang="zh-CN" dirty="0">
                <a:solidFill>
                  <a:schemeClr val="bg1">
                    <a:lumMod val="75000"/>
                  </a:schemeClr>
                </a:solidFill>
              </a:rPr>
              <a:t>O</a:t>
            </a:r>
            <a:r>
              <a:rPr lang="en-US" dirty="0">
                <a:solidFill>
                  <a:schemeClr val="bg1">
                    <a:lumMod val="75000"/>
                  </a:schemeClr>
                </a:solidFill>
              </a:rPr>
              <a:t>n-board </a:t>
            </a:r>
            <a:r>
              <a:rPr lang="en-US" altLang="zh-CN" dirty="0">
                <a:solidFill>
                  <a:schemeClr val="bg1">
                    <a:lumMod val="75000"/>
                  </a:schemeClr>
                </a:solidFill>
              </a:rPr>
              <a:t>D</a:t>
            </a:r>
            <a:r>
              <a:rPr lang="en-US" dirty="0">
                <a:solidFill>
                  <a:schemeClr val="bg1">
                    <a:lumMod val="75000"/>
                  </a:schemeClr>
                </a:solidFill>
              </a:rPr>
              <a:t>evice </a:t>
            </a:r>
            <a:r>
              <a:rPr lang="en-US" altLang="zh-CN" dirty="0">
                <a:solidFill>
                  <a:schemeClr val="bg1">
                    <a:lumMod val="75000"/>
                  </a:schemeClr>
                </a:solidFill>
              </a:rPr>
              <a:t>Introduction</a:t>
            </a:r>
            <a:endParaRPr lang="en-US" dirty="0">
              <a:solidFill>
                <a:schemeClr val="bg1">
                  <a:lumMod val="75000"/>
                </a:schemeClr>
              </a:solidFill>
            </a:endParaRPr>
          </a:p>
          <a:p>
            <a:r>
              <a:rPr lang="en-US" dirty="0">
                <a:solidFill>
                  <a:schemeClr val="bg1">
                    <a:lumMod val="75000"/>
                  </a:schemeClr>
                </a:solidFill>
              </a:rPr>
              <a:t>Programmer’s </a:t>
            </a:r>
            <a:r>
              <a:rPr lang="en-US" altLang="zh-CN" dirty="0">
                <a:solidFill>
                  <a:schemeClr val="bg1">
                    <a:lumMod val="75000"/>
                  </a:schemeClr>
                </a:solidFill>
              </a:rPr>
              <a:t>R</a:t>
            </a:r>
            <a:r>
              <a:rPr lang="en-US" dirty="0">
                <a:solidFill>
                  <a:schemeClr val="bg1">
                    <a:lumMod val="75000"/>
                  </a:schemeClr>
                </a:solidFill>
              </a:rPr>
              <a:t>eference</a:t>
            </a:r>
          </a:p>
          <a:p>
            <a:pPr>
              <a:buFont typeface="Wingdings" panose="05000000000000000000" pitchFamily="2" charset="2"/>
              <a:buChar char="F"/>
            </a:pPr>
            <a:r>
              <a:rPr lang="en-GB" dirty="0"/>
              <a:t>Getting </a:t>
            </a:r>
            <a:r>
              <a:rPr lang="en-US" altLang="zh-CN" dirty="0"/>
              <a:t>S</a:t>
            </a:r>
            <a:r>
              <a:rPr lang="en-GB" dirty="0" err="1"/>
              <a:t>tarted</a:t>
            </a:r>
            <a:endParaRPr lang="en-US" dirty="0"/>
          </a:p>
        </p:txBody>
      </p:sp>
    </p:spTree>
    <p:extLst>
      <p:ext uri="{BB962C8B-B14F-4D97-AF65-F5344CB8AC3E}">
        <p14:creationId xmlns:p14="http://schemas.microsoft.com/office/powerpoint/2010/main" val="38542416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Getting Started</a:t>
            </a:r>
            <a:endParaRPr lang="en-US" dirty="0"/>
          </a:p>
        </p:txBody>
      </p:sp>
      <p:sp>
        <p:nvSpPr>
          <p:cNvPr id="3" name="Content Placeholder 2"/>
          <p:cNvSpPr>
            <a:spLocks noGrp="1"/>
          </p:cNvSpPr>
          <p:nvPr>
            <p:ph idx="1"/>
          </p:nvPr>
        </p:nvSpPr>
        <p:spPr>
          <a:xfrm>
            <a:off x="609600" y="1414463"/>
            <a:ext cx="10521462" cy="4848225"/>
          </a:xfrm>
        </p:spPr>
        <p:txBody>
          <a:bodyPr/>
          <a:lstStyle/>
          <a:p>
            <a:pPr lvl="0"/>
            <a:r>
              <a:rPr lang="en-US" dirty="0"/>
              <a:t>Installing device drivers</a:t>
            </a:r>
          </a:p>
          <a:p>
            <a:pPr lvl="1"/>
            <a:r>
              <a:rPr lang="en-US" dirty="0"/>
              <a:t>Digilent Adept tool for ARC JTAG connection and serial debug console </a:t>
            </a:r>
          </a:p>
          <a:p>
            <a:pPr lvl="0"/>
            <a:r>
              <a:rPr lang="en-US" dirty="0"/>
              <a:t>Checking default board settings</a:t>
            </a:r>
          </a:p>
          <a:p>
            <a:pPr lvl="1"/>
            <a:r>
              <a:rPr lang="en-US" dirty="0"/>
              <a:t>Check if the boot switches and jumpers are set to their default positions</a:t>
            </a:r>
          </a:p>
          <a:p>
            <a:pPr lvl="1"/>
            <a:r>
              <a:rPr lang="en-US" dirty="0"/>
              <a:t>Use USB cable to connect the USB data port of the ARC </a:t>
            </a:r>
            <a:r>
              <a:rPr lang="en-US" dirty="0" err="1"/>
              <a:t>IoT</a:t>
            </a:r>
            <a:r>
              <a:rPr lang="en-US" dirty="0"/>
              <a:t> DK and host PC</a:t>
            </a:r>
          </a:p>
          <a:p>
            <a:pPr lvl="1"/>
            <a:endParaRPr lang="en-US" dirty="0"/>
          </a:p>
          <a:p>
            <a:pPr lvl="1"/>
            <a:endParaRPr lang="en-US" dirty="0"/>
          </a:p>
          <a:p>
            <a:pPr lvl="1"/>
            <a:endParaRPr lang="en-US" dirty="0"/>
          </a:p>
          <a:p>
            <a:pPr lvl="0"/>
            <a:r>
              <a:rPr lang="en-US" dirty="0"/>
              <a:t>Installing and configuring </a:t>
            </a:r>
            <a:r>
              <a:rPr lang="en-US" dirty="0" err="1"/>
              <a:t>PuTTY</a:t>
            </a:r>
            <a:endParaRPr lang="en-US" dirty="0"/>
          </a:p>
          <a:p>
            <a:pPr lvl="1"/>
            <a:r>
              <a:rPr lang="en-US" dirty="0" err="1"/>
              <a:t>PuTTY</a:t>
            </a:r>
            <a:r>
              <a:rPr lang="en-US" dirty="0"/>
              <a:t> is a serial console that can be used as a simple debug console</a:t>
            </a:r>
          </a:p>
          <a:p>
            <a:pPr lvl="0"/>
            <a:r>
              <a:rPr lang="en-US" dirty="0"/>
              <a:t>Starting </a:t>
            </a:r>
            <a:r>
              <a:rPr lang="en-US" dirty="0" err="1"/>
              <a:t>Uboot</a:t>
            </a:r>
            <a:endParaRPr lang="en-US" dirty="0"/>
          </a:p>
          <a:p>
            <a:pPr lvl="1"/>
            <a:r>
              <a:rPr lang="en-US" dirty="0"/>
              <a:t>Press the start button on the board for the ARC EM core to start executing the bootloader</a:t>
            </a:r>
          </a:p>
          <a:p>
            <a:endParaRPr lang="en-US" dirty="0"/>
          </a:p>
        </p:txBody>
      </p:sp>
      <p:pic>
        <p:nvPicPr>
          <p:cNvPr id="4" name="Picture 2" descr="http://www.fullfreesoftware.com/post/ea/easy-web-buttons/easy-button.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442449" y="281802"/>
            <a:ext cx="1231723" cy="11659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1899138" y="3300079"/>
            <a:ext cx="6758354" cy="893495"/>
          </a:xfrm>
          <a:prstGeom prst="rect">
            <a:avLst/>
          </a:prstGeom>
        </p:spPr>
      </p:pic>
    </p:spTree>
    <p:extLst>
      <p:ext uri="{BB962C8B-B14F-4D97-AF65-F5344CB8AC3E}">
        <p14:creationId xmlns:p14="http://schemas.microsoft.com/office/powerpoint/2010/main" val="26264644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Starting </a:t>
            </a:r>
            <a:r>
              <a:rPr lang="en-US" dirty="0" err="1"/>
              <a:t>Uboot</a:t>
            </a:r>
            <a:endParaRPr lang="en-US" dirty="0"/>
          </a:p>
        </p:txBody>
      </p:sp>
      <p:pic>
        <p:nvPicPr>
          <p:cNvPr id="4" name="Picture 3"/>
          <p:cNvPicPr>
            <a:picLocks noChangeAspect="1"/>
          </p:cNvPicPr>
          <p:nvPr/>
        </p:nvPicPr>
        <p:blipFill>
          <a:blip r:embed="rId2"/>
          <a:stretch>
            <a:fillRect/>
          </a:stretch>
        </p:blipFill>
        <p:spPr>
          <a:xfrm>
            <a:off x="1881553" y="1494140"/>
            <a:ext cx="6963507" cy="3719532"/>
          </a:xfrm>
          <a:prstGeom prst="rect">
            <a:avLst/>
          </a:prstGeom>
        </p:spPr>
      </p:pic>
    </p:spTree>
    <p:extLst>
      <p:ext uri="{BB962C8B-B14F-4D97-AF65-F5344CB8AC3E}">
        <p14:creationId xmlns:p14="http://schemas.microsoft.com/office/powerpoint/2010/main" val="18617313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Software &amp; Hands-on Labs</a:t>
            </a:r>
          </a:p>
        </p:txBody>
      </p:sp>
      <p:sp>
        <p:nvSpPr>
          <p:cNvPr id="3" name="Content Placeholder 2"/>
          <p:cNvSpPr>
            <a:spLocks noGrp="1"/>
          </p:cNvSpPr>
          <p:nvPr>
            <p:ph idx="1"/>
          </p:nvPr>
        </p:nvSpPr>
        <p:spPr/>
        <p:txBody>
          <a:bodyPr>
            <a:normAutofit/>
          </a:bodyPr>
          <a:lstStyle/>
          <a:p>
            <a:r>
              <a:rPr lang="en-US" dirty="0" err="1"/>
              <a:t>embARC</a:t>
            </a:r>
            <a:r>
              <a:rPr lang="en-US" dirty="0"/>
              <a:t> portal </a:t>
            </a:r>
          </a:p>
          <a:p>
            <a:pPr lvl="1"/>
            <a:r>
              <a:rPr lang="en-US" dirty="0"/>
              <a:t>https://embarc.org</a:t>
            </a:r>
          </a:p>
          <a:p>
            <a:endParaRPr lang="en-US" sz="800" dirty="0"/>
          </a:p>
          <a:p>
            <a:r>
              <a:rPr lang="en-US" dirty="0"/>
              <a:t>Direct links to the software release </a:t>
            </a:r>
            <a:r>
              <a:rPr lang="en-US" altLang="zh-CN" dirty="0"/>
              <a:t>of </a:t>
            </a:r>
            <a:r>
              <a:rPr lang="en-US" altLang="zh-CN" dirty="0" err="1"/>
              <a:t>embARC</a:t>
            </a:r>
            <a:r>
              <a:rPr lang="en-US" altLang="zh-CN" dirty="0"/>
              <a:t> OSP</a:t>
            </a:r>
            <a:endParaRPr lang="en-US" dirty="0"/>
          </a:p>
          <a:p>
            <a:pPr lvl="1"/>
            <a:r>
              <a:rPr lang="en-US" dirty="0"/>
              <a:t>https://github.com/foss-for-synopsys-dwc-arc-processors/embarc_osp/releases </a:t>
            </a:r>
          </a:p>
          <a:p>
            <a:endParaRPr lang="en-US" sz="800" dirty="0"/>
          </a:p>
          <a:p>
            <a:r>
              <a:rPr lang="en-US" dirty="0"/>
              <a:t>Additional documentation on how to get started</a:t>
            </a:r>
          </a:p>
          <a:p>
            <a:pPr lvl="1"/>
            <a:r>
              <a:rPr lang="en-US" dirty="0"/>
              <a:t>https://github.com/foss-for-synopsys-dwc-arc-processors/ARC-Development-Systems-Forum/wiki/ARC-Development-Systems-Forum-Wiki-Home </a:t>
            </a:r>
          </a:p>
          <a:p>
            <a:pPr lvl="1"/>
            <a:endParaRPr lang="en-US" sz="800" dirty="0"/>
          </a:p>
          <a:p>
            <a:r>
              <a:rPr lang="en-US" dirty="0"/>
              <a:t>Hands-on labs source code &amp; handbook</a:t>
            </a:r>
          </a:p>
          <a:p>
            <a:pPr lvl="1"/>
            <a:r>
              <a:rPr lang="en-US" dirty="0"/>
              <a:t>https://github.com/foss-for-synopsys-dwc-arc-processors/arc_labs/tree/master/labs</a:t>
            </a:r>
          </a:p>
          <a:p>
            <a:pPr lvl="1"/>
            <a:r>
              <a:rPr lang="en-US" dirty="0"/>
              <a:t>https://embarc.org/arc_labs/doc/build/html/index.html</a:t>
            </a:r>
          </a:p>
        </p:txBody>
      </p:sp>
    </p:spTree>
    <p:extLst>
      <p:ext uri="{BB962C8B-B14F-4D97-AF65-F5344CB8AC3E}">
        <p14:creationId xmlns:p14="http://schemas.microsoft.com/office/powerpoint/2010/main" val="18408914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59440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ARC </a:t>
            </a:r>
            <a:r>
              <a:rPr lang="en-US" altLang="zh-CN" dirty="0" err="1"/>
              <a:t>IoT</a:t>
            </a:r>
            <a:r>
              <a:rPr lang="en-US" dirty="0"/>
              <a:t> </a:t>
            </a:r>
            <a:r>
              <a:rPr lang="en-US" altLang="zh-CN" dirty="0"/>
              <a:t>Development</a:t>
            </a:r>
            <a:r>
              <a:rPr lang="en-US" dirty="0"/>
              <a:t> Kit</a:t>
            </a:r>
          </a:p>
        </p:txBody>
      </p:sp>
      <p:sp>
        <p:nvSpPr>
          <p:cNvPr id="7" name="Content Placeholder 6"/>
          <p:cNvSpPr>
            <a:spLocks noGrp="1"/>
          </p:cNvSpPr>
          <p:nvPr>
            <p:ph idx="1"/>
          </p:nvPr>
        </p:nvSpPr>
        <p:spPr/>
        <p:txBody>
          <a:bodyPr/>
          <a:lstStyle/>
          <a:p>
            <a:r>
              <a:rPr lang="en-US" dirty="0"/>
              <a:t>The DesignWare® ARC® IoT Development Kit(ARC IoT DK) is a versatile platform that includes the necessary hardware and software to accelerate software development and debugging of sensor fusion, voice recognition, and face detection applications</a:t>
            </a:r>
          </a:p>
        </p:txBody>
      </p:sp>
      <p:sp>
        <p:nvSpPr>
          <p:cNvPr id="6" name="TextBox 5"/>
          <p:cNvSpPr txBox="1"/>
          <p:nvPr/>
        </p:nvSpPr>
        <p:spPr>
          <a:xfrm>
            <a:off x="794121" y="2807120"/>
            <a:ext cx="6371670" cy="3631763"/>
          </a:xfrm>
          <a:prstGeom prst="rect">
            <a:avLst/>
          </a:prstGeom>
          <a:noFill/>
        </p:spPr>
        <p:txBody>
          <a:bodyPr wrap="square" rtlCol="0">
            <a:spAutoFit/>
          </a:bodyPr>
          <a:lstStyle/>
          <a:p>
            <a:pPr marL="285750" indent="-285750">
              <a:buFont typeface="Arial" panose="020B0604020202020204" pitchFamily="34" charset="0"/>
              <a:buChar char="•"/>
            </a:pPr>
            <a:r>
              <a:rPr lang="en-US" dirty="0"/>
              <a:t>Hardware platform includes a silicon implementation of the ARC Data Fusion IP Subsystem as well as a rich set of peripherals</a:t>
            </a:r>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r>
              <a:rPr lang="en-US" dirty="0" err="1"/>
              <a:t>embARC</a:t>
            </a:r>
            <a:r>
              <a:rPr lang="en-US" dirty="0"/>
              <a:t> Open Software Platform gives developers online access to device drivers, application examples and a suite of free and open-source software that speeds software development for ARC-based embedded systems</a:t>
            </a:r>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r>
              <a:rPr lang="en-US" dirty="0"/>
              <a:t>Robust ecosystem of development tools &amp; software including Synopsys ARC </a:t>
            </a:r>
            <a:r>
              <a:rPr lang="en-US" dirty="0" err="1"/>
              <a:t>MetaWare</a:t>
            </a:r>
            <a:r>
              <a:rPr lang="en-US" dirty="0"/>
              <a:t> Development Toolkit, and open source ARC GNU</a:t>
            </a:r>
          </a:p>
          <a:p>
            <a:pPr marL="285750" indent="-285750">
              <a:buFont typeface="Arial" panose="020B0604020202020204" pitchFamily="34" charset="0"/>
              <a:buChar char="•"/>
            </a:pPr>
            <a:endParaRPr lang="en-US" dirty="0"/>
          </a:p>
        </p:txBody>
      </p:sp>
      <p:pic>
        <p:nvPicPr>
          <p:cNvPr id="3" name="Picture 2"/>
          <p:cNvPicPr>
            <a:picLocks noChangeAspect="1"/>
          </p:cNvPicPr>
          <p:nvPr/>
        </p:nvPicPr>
        <p:blipFill>
          <a:blip r:embed="rId3"/>
          <a:stretch>
            <a:fillRect/>
          </a:stretch>
        </p:blipFill>
        <p:spPr>
          <a:xfrm>
            <a:off x="7362804" y="2807120"/>
            <a:ext cx="4022583" cy="2989385"/>
          </a:xfrm>
          <a:prstGeom prst="rect">
            <a:avLst/>
          </a:prstGeom>
        </p:spPr>
      </p:pic>
    </p:spTree>
    <p:extLst>
      <p:ext uri="{BB962C8B-B14F-4D97-AF65-F5344CB8AC3E}">
        <p14:creationId xmlns:p14="http://schemas.microsoft.com/office/powerpoint/2010/main" val="10369048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Target Applications</a:t>
            </a:r>
          </a:p>
        </p:txBody>
      </p:sp>
      <p:sp>
        <p:nvSpPr>
          <p:cNvPr id="3" name="Content Placeholder 2"/>
          <p:cNvSpPr>
            <a:spLocks noGrp="1"/>
          </p:cNvSpPr>
          <p:nvPr>
            <p:ph idx="1"/>
          </p:nvPr>
        </p:nvSpPr>
        <p:spPr/>
        <p:txBody>
          <a:bodyPr/>
          <a:lstStyle/>
          <a:p>
            <a:r>
              <a:rPr lang="en-US" dirty="0"/>
              <a:t>Target the following domains based on ARC EM9D processor</a:t>
            </a:r>
          </a:p>
          <a:p>
            <a:pPr lvl="1"/>
            <a:r>
              <a:rPr lang="en-US" dirty="0" err="1"/>
              <a:t>IoT</a:t>
            </a:r>
            <a:r>
              <a:rPr lang="en-US" dirty="0"/>
              <a:t> end nodes </a:t>
            </a:r>
          </a:p>
          <a:p>
            <a:pPr lvl="1"/>
            <a:r>
              <a:rPr lang="en-US" dirty="0"/>
              <a:t>Sensor Fusion </a:t>
            </a:r>
          </a:p>
          <a:p>
            <a:pPr lvl="1"/>
            <a:r>
              <a:rPr lang="en-US" dirty="0"/>
              <a:t>Low-power voice/audio </a:t>
            </a:r>
          </a:p>
          <a:p>
            <a:r>
              <a:rPr lang="en-US" dirty="0"/>
              <a:t>Easy to extend end-devices through available Arduino, </a:t>
            </a:r>
            <a:r>
              <a:rPr lang="en-US" dirty="0" err="1"/>
              <a:t>mikroBus</a:t>
            </a:r>
            <a:r>
              <a:rPr lang="en-US" dirty="0"/>
              <a:t>, and </a:t>
            </a:r>
            <a:r>
              <a:rPr lang="en-US" dirty="0" err="1"/>
              <a:t>Pmod</a:t>
            </a:r>
            <a:r>
              <a:rPr lang="en-US" dirty="0"/>
              <a:t> connectors</a:t>
            </a:r>
          </a:p>
          <a:p>
            <a:pPr lvl="1"/>
            <a:r>
              <a:rPr lang="en-US" dirty="0"/>
              <a:t>Sensors</a:t>
            </a:r>
          </a:p>
          <a:p>
            <a:pPr lvl="1"/>
            <a:r>
              <a:rPr lang="en-US" dirty="0"/>
              <a:t>Actuators </a:t>
            </a:r>
          </a:p>
          <a:p>
            <a:pPr lvl="1"/>
            <a:r>
              <a:rPr lang="en-US" dirty="0"/>
              <a:t>Displays </a:t>
            </a:r>
          </a:p>
          <a:p>
            <a:pPr lvl="1"/>
            <a:r>
              <a:rPr lang="en-US" dirty="0"/>
              <a:t>Buttons &amp; Switches </a:t>
            </a:r>
          </a:p>
          <a:p>
            <a:pPr lvl="1"/>
            <a:r>
              <a:rPr lang="en-US" dirty="0"/>
              <a:t>Communication devices</a:t>
            </a:r>
          </a:p>
          <a:p>
            <a:endParaRPr lang="en-US" dirty="0"/>
          </a:p>
        </p:txBody>
      </p:sp>
    </p:spTree>
    <p:extLst>
      <p:ext uri="{BB962C8B-B14F-4D97-AF65-F5344CB8AC3E}">
        <p14:creationId xmlns:p14="http://schemas.microsoft.com/office/powerpoint/2010/main" val="23403661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Contents</a:t>
            </a:r>
          </a:p>
        </p:txBody>
      </p:sp>
      <p:sp>
        <p:nvSpPr>
          <p:cNvPr id="4" name="Content Placeholder 2"/>
          <p:cNvSpPr txBox="1">
            <a:spLocks/>
          </p:cNvSpPr>
          <p:nvPr/>
        </p:nvSpPr>
        <p:spPr>
          <a:xfrm>
            <a:off x="2353733" y="3277130"/>
            <a:ext cx="4792133" cy="1971878"/>
          </a:xfrm>
          <a:prstGeom prst="rect">
            <a:avLst/>
          </a:prstGeom>
        </p:spPr>
        <p:txBody>
          <a:bodyPr/>
          <a:lstStyle>
            <a:lvl1pPr marL="164592" indent="-164592" algn="l" defTabSz="914400" rtl="0" eaLnBrk="1" latinLnBrk="0" hangingPunct="1">
              <a:lnSpc>
                <a:spcPct val="100000"/>
              </a:lnSpc>
              <a:spcBef>
                <a:spcPts val="600"/>
              </a:spcBef>
              <a:buClr>
                <a:schemeClr val="tx1"/>
              </a:buClr>
              <a:buFont typeface="Arial" panose="020B0604020202020204" pitchFamily="34" charset="0"/>
              <a:buChar char="•"/>
              <a:defRPr sz="2000" kern="1200">
                <a:solidFill>
                  <a:schemeClr val="tx1"/>
                </a:solidFill>
                <a:latin typeface="+mn-lt"/>
                <a:ea typeface="+mn-ea"/>
                <a:cs typeface="+mn-cs"/>
              </a:defRPr>
            </a:lvl1pPr>
            <a:lvl2pPr marL="457200" indent="-164592" algn="l" defTabSz="914400" rtl="0" eaLnBrk="1" latinLnBrk="0" hangingPunct="1">
              <a:lnSpc>
                <a:spcPct val="100000"/>
              </a:lnSpc>
              <a:spcBef>
                <a:spcPts val="600"/>
              </a:spcBef>
              <a:buClr>
                <a:schemeClr val="tx1"/>
              </a:buClr>
              <a:buFont typeface="Arial" panose="020B0604020202020204" pitchFamily="34" charset="0"/>
              <a:buChar char="–"/>
              <a:defRPr sz="1800" kern="1200">
                <a:solidFill>
                  <a:schemeClr val="tx1"/>
                </a:solidFill>
                <a:latin typeface="+mn-lt"/>
                <a:ea typeface="+mn-ea"/>
                <a:cs typeface="+mn-cs"/>
              </a:defRPr>
            </a:lvl2pPr>
            <a:lvl3pPr marL="740664" indent="-164592" algn="l" defTabSz="914400" rtl="0" eaLnBrk="1" latinLnBrk="0" hangingPunct="1">
              <a:lnSpc>
                <a:spcPct val="100000"/>
              </a:lnSpc>
              <a:spcBef>
                <a:spcPts val="600"/>
              </a:spcBef>
              <a:buClr>
                <a:schemeClr val="tx1"/>
              </a:buClr>
              <a:buFont typeface="Arial" panose="020B0604020202020204" pitchFamily="34" charset="0"/>
              <a:buChar char="–"/>
              <a:defRPr sz="1600" kern="1200">
                <a:solidFill>
                  <a:schemeClr val="tx1"/>
                </a:solidFill>
                <a:latin typeface="+mn-lt"/>
                <a:ea typeface="+mn-ea"/>
                <a:cs typeface="+mn-cs"/>
              </a:defRPr>
            </a:lvl3pPr>
            <a:lvl4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4pPr>
            <a:lvl5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5pPr>
            <a:lvl6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6pPr>
            <a:lvl7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7pPr>
            <a:lvl8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8pPr>
            <a:lvl9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9pPr>
          </a:lstStyle>
          <a:p>
            <a:r>
              <a:rPr lang="en-US" dirty="0">
                <a:solidFill>
                  <a:schemeClr val="bg1">
                    <a:lumMod val="75000"/>
                  </a:schemeClr>
                </a:solidFill>
              </a:rPr>
              <a:t>ARC </a:t>
            </a:r>
            <a:r>
              <a:rPr lang="en-US" altLang="zh-CN" dirty="0" err="1">
                <a:solidFill>
                  <a:schemeClr val="bg1">
                    <a:lumMod val="75000"/>
                  </a:schemeClr>
                </a:solidFill>
              </a:rPr>
              <a:t>IoT</a:t>
            </a:r>
            <a:r>
              <a:rPr lang="en-US" dirty="0">
                <a:solidFill>
                  <a:schemeClr val="bg1">
                    <a:lumMod val="75000"/>
                  </a:schemeClr>
                </a:solidFill>
              </a:rPr>
              <a:t> </a:t>
            </a:r>
            <a:r>
              <a:rPr lang="en-US" altLang="zh-CN" dirty="0">
                <a:solidFill>
                  <a:schemeClr val="bg1">
                    <a:lumMod val="75000"/>
                  </a:schemeClr>
                </a:solidFill>
              </a:rPr>
              <a:t>Development</a:t>
            </a:r>
            <a:r>
              <a:rPr lang="en-US" dirty="0">
                <a:solidFill>
                  <a:schemeClr val="bg1">
                    <a:lumMod val="75000"/>
                  </a:schemeClr>
                </a:solidFill>
              </a:rPr>
              <a:t> Kit</a:t>
            </a:r>
          </a:p>
          <a:p>
            <a:pPr>
              <a:buFont typeface="Wingdings" panose="05000000000000000000" pitchFamily="2" charset="2"/>
              <a:buChar char="F"/>
            </a:pPr>
            <a:r>
              <a:rPr lang="en-US" dirty="0"/>
              <a:t>ARC </a:t>
            </a:r>
            <a:r>
              <a:rPr lang="en-US" altLang="zh-CN" dirty="0" err="1"/>
              <a:t>IoT</a:t>
            </a:r>
            <a:r>
              <a:rPr lang="en-US" altLang="zh-CN" dirty="0"/>
              <a:t> </a:t>
            </a:r>
            <a:r>
              <a:rPr lang="en-US" altLang="zh-CN" dirty="0" err="1"/>
              <a:t>SoC</a:t>
            </a:r>
            <a:r>
              <a:rPr lang="en-US" altLang="zh-CN" dirty="0"/>
              <a:t> Introduction</a:t>
            </a:r>
            <a:endParaRPr lang="en-US" dirty="0"/>
          </a:p>
          <a:p>
            <a:r>
              <a:rPr lang="en-US" altLang="zh-CN" dirty="0">
                <a:solidFill>
                  <a:schemeClr val="bg1">
                    <a:lumMod val="75000"/>
                  </a:schemeClr>
                </a:solidFill>
              </a:rPr>
              <a:t>O</a:t>
            </a:r>
            <a:r>
              <a:rPr lang="en-US" dirty="0">
                <a:solidFill>
                  <a:schemeClr val="bg1">
                    <a:lumMod val="75000"/>
                  </a:schemeClr>
                </a:solidFill>
              </a:rPr>
              <a:t>n-board </a:t>
            </a:r>
            <a:r>
              <a:rPr lang="en-US" altLang="zh-CN" dirty="0">
                <a:solidFill>
                  <a:schemeClr val="bg1">
                    <a:lumMod val="75000"/>
                  </a:schemeClr>
                </a:solidFill>
              </a:rPr>
              <a:t>D</a:t>
            </a:r>
            <a:r>
              <a:rPr lang="en-US" dirty="0">
                <a:solidFill>
                  <a:schemeClr val="bg1">
                    <a:lumMod val="75000"/>
                  </a:schemeClr>
                </a:solidFill>
              </a:rPr>
              <a:t>evice </a:t>
            </a:r>
            <a:r>
              <a:rPr lang="en-US" altLang="zh-CN" dirty="0">
                <a:solidFill>
                  <a:schemeClr val="bg1">
                    <a:lumMod val="75000"/>
                  </a:schemeClr>
                </a:solidFill>
              </a:rPr>
              <a:t>Introduction</a:t>
            </a:r>
            <a:endParaRPr lang="en-US" dirty="0">
              <a:solidFill>
                <a:schemeClr val="bg1">
                  <a:lumMod val="75000"/>
                </a:schemeClr>
              </a:solidFill>
            </a:endParaRPr>
          </a:p>
          <a:p>
            <a:r>
              <a:rPr lang="en-US" dirty="0">
                <a:solidFill>
                  <a:schemeClr val="bg1">
                    <a:lumMod val="75000"/>
                  </a:schemeClr>
                </a:solidFill>
              </a:rPr>
              <a:t>Programmer’s </a:t>
            </a:r>
            <a:r>
              <a:rPr lang="en-US" altLang="zh-CN" dirty="0">
                <a:solidFill>
                  <a:schemeClr val="bg1">
                    <a:lumMod val="75000"/>
                  </a:schemeClr>
                </a:solidFill>
              </a:rPr>
              <a:t>R</a:t>
            </a:r>
            <a:r>
              <a:rPr lang="en-US" dirty="0">
                <a:solidFill>
                  <a:schemeClr val="bg1">
                    <a:lumMod val="75000"/>
                  </a:schemeClr>
                </a:solidFill>
              </a:rPr>
              <a:t>eference</a:t>
            </a:r>
          </a:p>
          <a:p>
            <a:r>
              <a:rPr lang="en-GB" dirty="0">
                <a:solidFill>
                  <a:schemeClr val="bg1">
                    <a:lumMod val="75000"/>
                  </a:schemeClr>
                </a:solidFill>
              </a:rPr>
              <a:t>Getting </a:t>
            </a:r>
            <a:r>
              <a:rPr lang="en-US" altLang="zh-CN" dirty="0">
                <a:solidFill>
                  <a:schemeClr val="bg1">
                    <a:lumMod val="75000"/>
                  </a:schemeClr>
                </a:solidFill>
              </a:rPr>
              <a:t>S</a:t>
            </a:r>
            <a:r>
              <a:rPr lang="en-GB" dirty="0" err="1">
                <a:solidFill>
                  <a:schemeClr val="bg1">
                    <a:lumMod val="75000"/>
                  </a:schemeClr>
                </a:solidFill>
              </a:rPr>
              <a:t>tarted</a:t>
            </a:r>
            <a:endParaRPr lang="en-US" dirty="0">
              <a:solidFill>
                <a:schemeClr val="bg1">
                  <a:lumMod val="75000"/>
                </a:schemeClr>
              </a:solidFill>
            </a:endParaRPr>
          </a:p>
        </p:txBody>
      </p:sp>
    </p:spTree>
    <p:extLst>
      <p:ext uri="{BB962C8B-B14F-4D97-AF65-F5344CB8AC3E}">
        <p14:creationId xmlns:p14="http://schemas.microsoft.com/office/powerpoint/2010/main" val="28223511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 of ARC </a:t>
            </a:r>
            <a:r>
              <a:rPr lang="en-US" dirty="0" err="1"/>
              <a:t>IoT</a:t>
            </a:r>
            <a:r>
              <a:rPr lang="en-US" dirty="0"/>
              <a:t> </a:t>
            </a:r>
            <a:r>
              <a:rPr lang="en-US" dirty="0" err="1"/>
              <a:t>SoC</a:t>
            </a:r>
            <a:endParaRPr lang="en-US" dirty="0"/>
          </a:p>
        </p:txBody>
      </p:sp>
      <p:sp>
        <p:nvSpPr>
          <p:cNvPr id="56" name="Content Placeholder 55"/>
          <p:cNvSpPr>
            <a:spLocks noGrp="1"/>
          </p:cNvSpPr>
          <p:nvPr>
            <p:ph idx="1"/>
          </p:nvPr>
        </p:nvSpPr>
        <p:spPr>
          <a:xfrm>
            <a:off x="3993898" y="958367"/>
            <a:ext cx="3822952" cy="506413"/>
          </a:xfrm>
        </p:spPr>
        <p:txBody>
          <a:bodyPr>
            <a:noAutofit/>
          </a:bodyPr>
          <a:lstStyle/>
          <a:p>
            <a:pPr marL="0" indent="0">
              <a:buNone/>
            </a:pPr>
            <a:r>
              <a:rPr lang="en-US" sz="1800" dirty="0"/>
              <a:t>ARC </a:t>
            </a:r>
            <a:r>
              <a:rPr lang="en-US" sz="1800" dirty="0" err="1"/>
              <a:t>IoT</a:t>
            </a:r>
            <a:r>
              <a:rPr lang="en-US" sz="1800" dirty="0"/>
              <a:t> </a:t>
            </a:r>
            <a:r>
              <a:rPr lang="en-US" sz="1800" dirty="0" err="1"/>
              <a:t>SoC</a:t>
            </a:r>
            <a:r>
              <a:rPr lang="en-US" sz="1800" dirty="0"/>
              <a:t> Top-Level Diagram</a:t>
            </a:r>
          </a:p>
          <a:p>
            <a:endParaRPr lang="en-US" sz="1800" dirty="0"/>
          </a:p>
          <a:p>
            <a:endParaRPr lang="en-US" sz="1800" dirty="0"/>
          </a:p>
          <a:p>
            <a:pPr>
              <a:buNone/>
            </a:pPr>
            <a:endParaRPr lang="en-US" sz="1800" dirty="0"/>
          </a:p>
          <a:p>
            <a:pPr>
              <a:buNone/>
            </a:pPr>
            <a:r>
              <a:rPr lang="en-US" sz="1800" dirty="0"/>
              <a:t>				</a:t>
            </a:r>
          </a:p>
          <a:p>
            <a:pPr algn="ctr">
              <a:buNone/>
            </a:pPr>
            <a:endParaRPr lang="en-US" sz="1800" dirty="0"/>
          </a:p>
        </p:txBody>
      </p:sp>
      <p:pic>
        <p:nvPicPr>
          <p:cNvPr id="3" name="Picture 2"/>
          <p:cNvPicPr>
            <a:picLocks noChangeAspect="1"/>
          </p:cNvPicPr>
          <p:nvPr/>
        </p:nvPicPr>
        <p:blipFill>
          <a:blip r:embed="rId2"/>
          <a:stretch>
            <a:fillRect/>
          </a:stretch>
        </p:blipFill>
        <p:spPr>
          <a:xfrm>
            <a:off x="2382624" y="1314292"/>
            <a:ext cx="6101870" cy="5192016"/>
          </a:xfrm>
          <a:prstGeom prst="rect">
            <a:avLst/>
          </a:prstGeom>
        </p:spPr>
      </p:pic>
    </p:spTree>
    <p:extLst>
      <p:ext uri="{BB962C8B-B14F-4D97-AF65-F5344CB8AC3E}">
        <p14:creationId xmlns:p14="http://schemas.microsoft.com/office/powerpoint/2010/main" val="25035596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ARC </a:t>
            </a:r>
            <a:r>
              <a:rPr lang="en-US" dirty="0" err="1"/>
              <a:t>IoT</a:t>
            </a:r>
            <a:r>
              <a:rPr lang="en-US" dirty="0"/>
              <a:t> </a:t>
            </a:r>
            <a:r>
              <a:rPr lang="en-US" dirty="0" err="1"/>
              <a:t>SoC</a:t>
            </a:r>
            <a:r>
              <a:rPr lang="en-US" dirty="0"/>
              <a:t> Main </a:t>
            </a:r>
            <a:r>
              <a:rPr lang="en-US" altLang="zh-CN" dirty="0"/>
              <a:t>Features</a:t>
            </a:r>
            <a:endParaRPr lang="en-US" dirty="0"/>
          </a:p>
        </p:txBody>
      </p:sp>
      <p:sp>
        <p:nvSpPr>
          <p:cNvPr id="3" name="Content Placeholder 2"/>
          <p:cNvSpPr>
            <a:spLocks noGrp="1"/>
          </p:cNvSpPr>
          <p:nvPr>
            <p:ph sz="half" idx="1"/>
          </p:nvPr>
        </p:nvSpPr>
        <p:spPr>
          <a:xfrm>
            <a:off x="609600" y="1080355"/>
            <a:ext cx="5384800" cy="4848225"/>
          </a:xfrm>
        </p:spPr>
        <p:txBody>
          <a:bodyPr/>
          <a:lstStyle/>
          <a:p>
            <a:pPr lvl="0"/>
            <a:r>
              <a:rPr lang="en-US" sz="1600" dirty="0" err="1"/>
              <a:t>DesignWare</a:t>
            </a:r>
            <a:r>
              <a:rPr lang="en-US" sz="1600" dirty="0"/>
              <a:t> ARC Data Fusion Subsystem</a:t>
            </a:r>
          </a:p>
          <a:p>
            <a:pPr lvl="1"/>
            <a:r>
              <a:rPr lang="en-US" sz="1400" dirty="0"/>
              <a:t>EM9D Core </a:t>
            </a:r>
            <a:r>
              <a:rPr lang="en-US" altLang="zh-CN" sz="1400" dirty="0"/>
              <a:t>at</a:t>
            </a:r>
            <a:r>
              <a:rPr lang="en-US" sz="1400" dirty="0"/>
              <a:t> 144 MHz</a:t>
            </a:r>
          </a:p>
          <a:p>
            <a:pPr lvl="3"/>
            <a:r>
              <a:rPr lang="en-US" sz="1200" dirty="0"/>
              <a:t>256 </a:t>
            </a:r>
            <a:r>
              <a:rPr lang="en-US" altLang="zh-CN" sz="1200" dirty="0"/>
              <a:t>KB</a:t>
            </a:r>
            <a:r>
              <a:rPr lang="en-US" sz="1200" dirty="0"/>
              <a:t> ICCM</a:t>
            </a:r>
          </a:p>
          <a:p>
            <a:pPr lvl="3"/>
            <a:r>
              <a:rPr lang="en-US" sz="1200" dirty="0"/>
              <a:t>128 </a:t>
            </a:r>
            <a:r>
              <a:rPr lang="en-US" altLang="zh-CN" sz="1200" dirty="0"/>
              <a:t>KB</a:t>
            </a:r>
            <a:r>
              <a:rPr lang="en-US" sz="1200" dirty="0"/>
              <a:t> DCCM</a:t>
            </a:r>
          </a:p>
          <a:p>
            <a:pPr lvl="3"/>
            <a:r>
              <a:rPr lang="en-US" sz="1200" dirty="0"/>
              <a:t>32 </a:t>
            </a:r>
            <a:r>
              <a:rPr lang="en-US" altLang="zh-CN" sz="1200" dirty="0"/>
              <a:t>KB</a:t>
            </a:r>
            <a:r>
              <a:rPr lang="en-US" sz="1200" dirty="0"/>
              <a:t> </a:t>
            </a:r>
            <a:r>
              <a:rPr lang="en-US" sz="1200" dirty="0" err="1"/>
              <a:t>Xmemory</a:t>
            </a:r>
            <a:endParaRPr lang="en-US" sz="1200" dirty="0"/>
          </a:p>
          <a:p>
            <a:pPr lvl="3"/>
            <a:r>
              <a:rPr lang="en-US" sz="1200" dirty="0"/>
              <a:t>32 </a:t>
            </a:r>
            <a:r>
              <a:rPr lang="en-US" altLang="zh-CN" sz="1200" dirty="0"/>
              <a:t>KB</a:t>
            </a:r>
            <a:r>
              <a:rPr lang="en-US" sz="1200" dirty="0"/>
              <a:t> </a:t>
            </a:r>
            <a:r>
              <a:rPr lang="en-US" sz="1200" dirty="0" err="1"/>
              <a:t>Ymemory</a:t>
            </a:r>
            <a:endParaRPr lang="en-US" sz="1200" dirty="0"/>
          </a:p>
          <a:p>
            <a:pPr lvl="3"/>
            <a:r>
              <a:rPr lang="en-US" sz="1200" dirty="0"/>
              <a:t>Memory Protection Unit</a:t>
            </a:r>
          </a:p>
          <a:p>
            <a:pPr lvl="3"/>
            <a:r>
              <a:rPr lang="en-US" sz="1200" dirty="0"/>
              <a:t>DMA controller,</a:t>
            </a:r>
            <a:r>
              <a:rPr lang="zh-CN" altLang="en-US" sz="1200" dirty="0"/>
              <a:t> </a:t>
            </a:r>
            <a:r>
              <a:rPr lang="en-US" sz="1200" dirty="0"/>
              <a:t>FPU</a:t>
            </a:r>
          </a:p>
          <a:p>
            <a:pPr lvl="1"/>
            <a:r>
              <a:rPr lang="en-US" sz="1400" dirty="0"/>
              <a:t>DSP accelerator functions</a:t>
            </a:r>
          </a:p>
          <a:p>
            <a:pPr lvl="1"/>
            <a:r>
              <a:rPr lang="en-US" sz="1400" dirty="0"/>
              <a:t>Advanced power management </a:t>
            </a:r>
            <a:r>
              <a:rPr lang="en-US" altLang="zh-CN" sz="1400" dirty="0"/>
              <a:t>- DVFS</a:t>
            </a:r>
            <a:endParaRPr lang="en-US" sz="1400" dirty="0"/>
          </a:p>
          <a:p>
            <a:pPr lvl="3"/>
            <a:r>
              <a:rPr lang="en-US" sz="1200" dirty="0"/>
              <a:t>Clock and voltage switching. On-chip voltage switches for digital core logic supplies</a:t>
            </a:r>
          </a:p>
          <a:p>
            <a:pPr lvl="3"/>
            <a:r>
              <a:rPr lang="en-US" sz="1200" dirty="0"/>
              <a:t>Off-chip voltage switches for all other supplies and DFSS tightly coupled peripherals</a:t>
            </a:r>
          </a:p>
          <a:p>
            <a:pPr lvl="1"/>
            <a:r>
              <a:rPr lang="en-US" sz="1400" dirty="0"/>
              <a:t>4 x UART</a:t>
            </a:r>
          </a:p>
          <a:p>
            <a:pPr lvl="1"/>
            <a:r>
              <a:rPr lang="en-US" sz="1400" dirty="0"/>
              <a:t>3 x SPI master</a:t>
            </a:r>
          </a:p>
          <a:p>
            <a:pPr lvl="1"/>
            <a:r>
              <a:rPr lang="en-US" sz="1400" dirty="0"/>
              <a:t>1 x SPI slave</a:t>
            </a:r>
          </a:p>
          <a:p>
            <a:pPr lvl="1"/>
            <a:r>
              <a:rPr lang="en-US" sz="1400" dirty="0"/>
              <a:t>3 x I2C master</a:t>
            </a:r>
          </a:p>
          <a:p>
            <a:pPr lvl="1"/>
            <a:r>
              <a:rPr lang="en-US" sz="1400" dirty="0"/>
              <a:t>44 bit GPIO (4 x 8-bit + 3 x 4-bit)</a:t>
            </a:r>
          </a:p>
        </p:txBody>
      </p:sp>
      <p:sp>
        <p:nvSpPr>
          <p:cNvPr id="4" name="Content Placeholder 3"/>
          <p:cNvSpPr>
            <a:spLocks noGrp="1"/>
          </p:cNvSpPr>
          <p:nvPr>
            <p:ph sz="half" idx="2"/>
          </p:nvPr>
        </p:nvSpPr>
        <p:spPr>
          <a:xfrm>
            <a:off x="6197600" y="1080355"/>
            <a:ext cx="5384800" cy="4848225"/>
          </a:xfrm>
        </p:spPr>
        <p:txBody>
          <a:bodyPr/>
          <a:lstStyle/>
          <a:p>
            <a:pPr lvl="0"/>
            <a:r>
              <a:rPr lang="en-US" sz="1800" dirty="0"/>
              <a:t>128 </a:t>
            </a:r>
            <a:r>
              <a:rPr lang="en-US" altLang="zh-CN" sz="1800" dirty="0"/>
              <a:t>K</a:t>
            </a:r>
            <a:r>
              <a:rPr lang="en-US" sz="1800" dirty="0"/>
              <a:t>B SRAM</a:t>
            </a:r>
          </a:p>
          <a:p>
            <a:pPr lvl="0"/>
            <a:r>
              <a:rPr lang="en-US" sz="1800" dirty="0"/>
              <a:t>256 </a:t>
            </a:r>
            <a:r>
              <a:rPr lang="en-US" altLang="zh-CN" sz="1800" dirty="0"/>
              <a:t>K</a:t>
            </a:r>
            <a:r>
              <a:rPr lang="en-US" sz="1800" dirty="0"/>
              <a:t>B </a:t>
            </a:r>
            <a:r>
              <a:rPr lang="en-US" sz="1800" dirty="0" err="1"/>
              <a:t>eFLASH</a:t>
            </a:r>
            <a:r>
              <a:rPr lang="en-US" sz="1800" dirty="0"/>
              <a:t> (50 MHz read operation)</a:t>
            </a:r>
          </a:p>
          <a:p>
            <a:pPr lvl="0"/>
            <a:r>
              <a:rPr lang="en-US" sz="1800" dirty="0"/>
              <a:t>2 M</a:t>
            </a:r>
            <a:r>
              <a:rPr lang="en-US" altLang="zh-CN" sz="1800" dirty="0"/>
              <a:t>B</a:t>
            </a:r>
            <a:r>
              <a:rPr lang="en-US" sz="1800" dirty="0"/>
              <a:t> Boot SPI</a:t>
            </a:r>
          </a:p>
          <a:p>
            <a:pPr lvl="0"/>
            <a:r>
              <a:rPr lang="en-US" sz="1800" dirty="0"/>
              <a:t>Real Time Clock (RTC) running at 32.678 kHz</a:t>
            </a:r>
          </a:p>
          <a:p>
            <a:pPr lvl="0"/>
            <a:r>
              <a:rPr lang="en-US" sz="1800" dirty="0"/>
              <a:t>I2S TX/RX interface</a:t>
            </a:r>
          </a:p>
          <a:p>
            <a:pPr lvl="0"/>
            <a:r>
              <a:rPr lang="en-US" sz="1800" dirty="0"/>
              <a:t>SDIO interface (2x)</a:t>
            </a:r>
          </a:p>
          <a:p>
            <a:pPr lvl="0"/>
            <a:r>
              <a:rPr lang="en-US" sz="1800" dirty="0"/>
              <a:t>USB 2.0 OTG interface</a:t>
            </a:r>
          </a:p>
          <a:p>
            <a:pPr lvl="0"/>
            <a:r>
              <a:rPr lang="en-US" sz="1800" dirty="0"/>
              <a:t>JTAG interface for debug</a:t>
            </a:r>
          </a:p>
          <a:p>
            <a:pPr lvl="0"/>
            <a:r>
              <a:rPr lang="en-US" sz="1800" dirty="0"/>
              <a:t>PWM interface</a:t>
            </a:r>
          </a:p>
          <a:p>
            <a:pPr lvl="1"/>
            <a:r>
              <a:rPr lang="en-US" sz="1600" dirty="0"/>
              <a:t>6 PWM channels</a:t>
            </a:r>
          </a:p>
          <a:p>
            <a:pPr lvl="1"/>
            <a:r>
              <a:rPr lang="en-US" sz="1600" dirty="0"/>
              <a:t>2 PWM timers </a:t>
            </a:r>
          </a:p>
          <a:p>
            <a:pPr lvl="2"/>
            <a:r>
              <a:rPr lang="en-US" sz="1400" dirty="0"/>
              <a:t>1 timer for channel 1/2/3 and 1 timer for channel 4/5/6</a:t>
            </a:r>
          </a:p>
          <a:p>
            <a:pPr lvl="0"/>
            <a:r>
              <a:rPr lang="en-US" sz="1800" dirty="0"/>
              <a:t>ADC interface, 16-channel single-ended 12-bit</a:t>
            </a:r>
          </a:p>
          <a:p>
            <a:endParaRPr lang="en-US" dirty="0"/>
          </a:p>
        </p:txBody>
      </p:sp>
    </p:spTree>
    <p:extLst>
      <p:ext uri="{BB962C8B-B14F-4D97-AF65-F5344CB8AC3E}">
        <p14:creationId xmlns:p14="http://schemas.microsoft.com/office/powerpoint/2010/main" val="19954339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ARC </a:t>
            </a:r>
            <a:r>
              <a:rPr lang="en-US" dirty="0" err="1"/>
              <a:t>IoT</a:t>
            </a:r>
            <a:r>
              <a:rPr lang="en-US" dirty="0"/>
              <a:t> </a:t>
            </a:r>
            <a:r>
              <a:rPr lang="en-US" dirty="0" err="1"/>
              <a:t>SoC</a:t>
            </a:r>
            <a:r>
              <a:rPr lang="en-US" dirty="0"/>
              <a:t> Clock Architecture</a:t>
            </a:r>
          </a:p>
        </p:txBody>
      </p:sp>
      <p:sp>
        <p:nvSpPr>
          <p:cNvPr id="3" name="Content Placeholder 2"/>
          <p:cNvSpPr>
            <a:spLocks noGrp="1"/>
          </p:cNvSpPr>
          <p:nvPr>
            <p:ph idx="1"/>
          </p:nvPr>
        </p:nvSpPr>
        <p:spPr>
          <a:xfrm>
            <a:off x="7899963" y="1414463"/>
            <a:ext cx="3899314" cy="4848225"/>
          </a:xfrm>
        </p:spPr>
        <p:txBody>
          <a:bodyPr>
            <a:normAutofit/>
          </a:bodyPr>
          <a:lstStyle/>
          <a:p>
            <a:endParaRPr lang="en-US" sz="1000" dirty="0"/>
          </a:p>
          <a:p>
            <a:endParaRPr lang="en-US" sz="1000" dirty="0"/>
          </a:p>
          <a:p>
            <a:endParaRPr lang="en-US" sz="1000" dirty="0"/>
          </a:p>
          <a:p>
            <a:pPr marL="0" indent="0">
              <a:buNone/>
            </a:pPr>
            <a:r>
              <a:rPr lang="en-US" sz="1200" dirty="0"/>
              <a:t>16MHz reference clock for system clocks generation</a:t>
            </a:r>
          </a:p>
          <a:p>
            <a:r>
              <a:rPr lang="en-US" sz="1200" dirty="0"/>
              <a:t>Centralized clock generation</a:t>
            </a:r>
          </a:p>
          <a:p>
            <a:r>
              <a:rPr lang="en-US" sz="1200" dirty="0"/>
              <a:t>Single PLL and integer dividers </a:t>
            </a:r>
          </a:p>
          <a:p>
            <a:r>
              <a:rPr lang="en-US" sz="1200" dirty="0"/>
              <a:t>Allows for accurate fine-tuning of the system clocks to the desired frequency</a:t>
            </a:r>
          </a:p>
          <a:p>
            <a:pPr marL="0" indent="0">
              <a:buNone/>
            </a:pPr>
            <a:endParaRPr lang="en-US" sz="1200" dirty="0"/>
          </a:p>
          <a:p>
            <a:pPr marL="0" indent="0">
              <a:buNone/>
            </a:pPr>
            <a:r>
              <a:rPr lang="en-US" sz="1200" dirty="0"/>
              <a:t>Other input clocks</a:t>
            </a:r>
          </a:p>
          <a:p>
            <a:r>
              <a:rPr lang="en-US" sz="1200" dirty="0"/>
              <a:t>30MHz charge-pump clock for </a:t>
            </a:r>
            <a:r>
              <a:rPr lang="en-US" sz="1200" dirty="0" err="1"/>
              <a:t>eFLASH</a:t>
            </a:r>
            <a:endParaRPr lang="en-US" sz="1200" dirty="0"/>
          </a:p>
          <a:p>
            <a:r>
              <a:rPr lang="en-US" sz="1200" dirty="0"/>
              <a:t>12MHz reference clock for USB</a:t>
            </a:r>
          </a:p>
          <a:p>
            <a:r>
              <a:rPr lang="en-US" sz="1200" dirty="0"/>
              <a:t>4.096 - 28.224MHz reference clock for audio</a:t>
            </a:r>
          </a:p>
          <a:p>
            <a:r>
              <a:rPr lang="en-US" sz="1200" dirty="0"/>
              <a:t>32.768khz standby clock</a:t>
            </a:r>
          </a:p>
          <a:p>
            <a:endParaRPr lang="en-US" sz="1000"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530470" y="1191724"/>
            <a:ext cx="7369493" cy="5070964"/>
          </a:xfrm>
          <a:prstGeom prst="rect">
            <a:avLst/>
          </a:prstGeom>
          <a:noFill/>
          <a:ln>
            <a:noFill/>
          </a:ln>
        </p:spPr>
      </p:pic>
    </p:spTree>
    <p:extLst>
      <p:ext uri="{BB962C8B-B14F-4D97-AF65-F5344CB8AC3E}">
        <p14:creationId xmlns:p14="http://schemas.microsoft.com/office/powerpoint/2010/main" val="30318940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YNOPSYS:STMTNUMBER" val="2"/>
  <p:tag name="SYNOPSYS:CONSTMT" val="2"/>
</p:tagLst>
</file>

<file path=ppt/tags/tag10.xml><?xml version="1.0" encoding="utf-8"?>
<p:tagLst xmlns:a="http://schemas.openxmlformats.org/drawingml/2006/main" xmlns:r="http://schemas.openxmlformats.org/officeDocument/2006/relationships" xmlns:p="http://schemas.openxmlformats.org/presentationml/2006/main">
  <p:tag name="SYNOPSYS-TEMPLATE-001" val="1/6/2016 2:39:37 PM"/>
</p:tagLst>
</file>

<file path=ppt/tags/tag11.xml><?xml version="1.0" encoding="utf-8"?>
<p:tagLst xmlns:a="http://schemas.openxmlformats.org/drawingml/2006/main" xmlns:r="http://schemas.openxmlformats.org/officeDocument/2006/relationships" xmlns:p="http://schemas.openxmlformats.org/presentationml/2006/main">
  <p:tag name="SYNOPSYS-SHAPE" val="Y"/>
</p:tagLst>
</file>

<file path=ppt/tags/tag12.xml><?xml version="1.0" encoding="utf-8"?>
<p:tagLst xmlns:a="http://schemas.openxmlformats.org/drawingml/2006/main" xmlns:r="http://schemas.openxmlformats.org/officeDocument/2006/relationships" xmlns:p="http://schemas.openxmlformats.org/presentationml/2006/main">
  <p:tag name="SYNOPSYS-SHAPE" val="Y"/>
</p:tagLst>
</file>

<file path=ppt/tags/tag13.xml><?xml version="1.0" encoding="utf-8"?>
<p:tagLst xmlns:a="http://schemas.openxmlformats.org/drawingml/2006/main" xmlns:r="http://schemas.openxmlformats.org/officeDocument/2006/relationships" xmlns:p="http://schemas.openxmlformats.org/presentationml/2006/main">
  <p:tag name="SYNOPSYS-SHAPE" val="Y"/>
</p:tagLst>
</file>

<file path=ppt/tags/tag14.xml><?xml version="1.0" encoding="utf-8"?>
<p:tagLst xmlns:a="http://schemas.openxmlformats.org/drawingml/2006/main" xmlns:r="http://schemas.openxmlformats.org/officeDocument/2006/relationships" xmlns:p="http://schemas.openxmlformats.org/presentationml/2006/main">
  <p:tag name="SYNOPSYS-SHAPE" val="Y"/>
</p:tagLst>
</file>

<file path=ppt/tags/tag15.xml><?xml version="1.0" encoding="utf-8"?>
<p:tagLst xmlns:a="http://schemas.openxmlformats.org/drawingml/2006/main" xmlns:r="http://schemas.openxmlformats.org/officeDocument/2006/relationships" xmlns:p="http://schemas.openxmlformats.org/presentationml/2006/main">
  <p:tag name="SYNOPSYS-SHAPE" val="Y"/>
</p:tagLst>
</file>

<file path=ppt/tags/tag16.xml><?xml version="1.0" encoding="utf-8"?>
<p:tagLst xmlns:a="http://schemas.openxmlformats.org/drawingml/2006/main" xmlns:r="http://schemas.openxmlformats.org/officeDocument/2006/relationships" xmlns:p="http://schemas.openxmlformats.org/presentationml/2006/main">
  <p:tag name="SYNOPSYS-SHAPE" val="Y"/>
</p:tagLst>
</file>

<file path=ppt/tags/tag17.xml><?xml version="1.0" encoding="utf-8"?>
<p:tagLst xmlns:a="http://schemas.openxmlformats.org/drawingml/2006/main" xmlns:r="http://schemas.openxmlformats.org/officeDocument/2006/relationships" xmlns:p="http://schemas.openxmlformats.org/presentationml/2006/main">
  <p:tag name="SYNOPSYS-SHAPE" val="Y"/>
</p:tagLst>
</file>

<file path=ppt/tags/tag18.xml><?xml version="1.0" encoding="utf-8"?>
<p:tagLst xmlns:a="http://schemas.openxmlformats.org/drawingml/2006/main" xmlns:r="http://schemas.openxmlformats.org/officeDocument/2006/relationships" xmlns:p="http://schemas.openxmlformats.org/presentationml/2006/main">
  <p:tag name="SYNOPSYS-SHAPE" val="Y"/>
</p:tagLst>
</file>

<file path=ppt/tags/tag19.xml><?xml version="1.0" encoding="utf-8"?>
<p:tagLst xmlns:a="http://schemas.openxmlformats.org/drawingml/2006/main" xmlns:r="http://schemas.openxmlformats.org/officeDocument/2006/relationships" xmlns:p="http://schemas.openxmlformats.org/presentationml/2006/main">
  <p:tag name="SYNOPSYS-SHAPE" val="Y"/>
</p:tagLst>
</file>

<file path=ppt/tags/tag2.xml><?xml version="1.0" encoding="utf-8"?>
<p:tagLst xmlns:a="http://schemas.openxmlformats.org/drawingml/2006/main" xmlns:r="http://schemas.openxmlformats.org/officeDocument/2006/relationships" xmlns:p="http://schemas.openxmlformats.org/presentationml/2006/main">
  <p:tag name="SYNOPSYS-SHAPE" val="Y"/>
</p:tagLst>
</file>

<file path=ppt/tags/tag20.xml><?xml version="1.0" encoding="utf-8"?>
<p:tagLst xmlns:a="http://schemas.openxmlformats.org/drawingml/2006/main" xmlns:r="http://schemas.openxmlformats.org/officeDocument/2006/relationships" xmlns:p="http://schemas.openxmlformats.org/presentationml/2006/main">
  <p:tag name="SYNOPSYS-SHAPE" val="Y"/>
</p:tagLst>
</file>

<file path=ppt/tags/tag21.xml><?xml version="1.0" encoding="utf-8"?>
<p:tagLst xmlns:a="http://schemas.openxmlformats.org/drawingml/2006/main" xmlns:r="http://schemas.openxmlformats.org/officeDocument/2006/relationships" xmlns:p="http://schemas.openxmlformats.org/presentationml/2006/main">
  <p:tag name="SYNOPSYS-SHAPE" val="Y"/>
</p:tagLst>
</file>

<file path=ppt/tags/tag22.xml><?xml version="1.0" encoding="utf-8"?>
<p:tagLst xmlns:a="http://schemas.openxmlformats.org/drawingml/2006/main" xmlns:r="http://schemas.openxmlformats.org/officeDocument/2006/relationships" xmlns:p="http://schemas.openxmlformats.org/presentationml/2006/main">
  <p:tag name="SYNOPSYS-SHAPE" val="Y"/>
</p:tagLst>
</file>

<file path=ppt/tags/tag23.xml><?xml version="1.0" encoding="utf-8"?>
<p:tagLst xmlns:a="http://schemas.openxmlformats.org/drawingml/2006/main" xmlns:r="http://schemas.openxmlformats.org/officeDocument/2006/relationships" xmlns:p="http://schemas.openxmlformats.org/presentationml/2006/main">
  <p:tag name="SYNOPSYS-SHAPE" val="Y"/>
</p:tagLst>
</file>

<file path=ppt/tags/tag24.xml><?xml version="1.0" encoding="utf-8"?>
<p:tagLst xmlns:a="http://schemas.openxmlformats.org/drawingml/2006/main" xmlns:r="http://schemas.openxmlformats.org/officeDocument/2006/relationships" xmlns:p="http://schemas.openxmlformats.org/presentationml/2006/main">
  <p:tag name="SYNOPSYS-SHAPE" val="Y"/>
</p:tagLst>
</file>

<file path=ppt/tags/tag25.xml><?xml version="1.0" encoding="utf-8"?>
<p:tagLst xmlns:a="http://schemas.openxmlformats.org/drawingml/2006/main" xmlns:r="http://schemas.openxmlformats.org/officeDocument/2006/relationships" xmlns:p="http://schemas.openxmlformats.org/presentationml/2006/main">
  <p:tag name="SYNOPSYS-SHAPE" val="Y"/>
</p:tagLst>
</file>

<file path=ppt/tags/tag26.xml><?xml version="1.0" encoding="utf-8"?>
<p:tagLst xmlns:a="http://schemas.openxmlformats.org/drawingml/2006/main" xmlns:r="http://schemas.openxmlformats.org/officeDocument/2006/relationships" xmlns:p="http://schemas.openxmlformats.org/presentationml/2006/main">
  <p:tag name="SYNOPSYS-SHAPE" val="Y"/>
</p:tagLst>
</file>

<file path=ppt/tags/tag27.xml><?xml version="1.0" encoding="utf-8"?>
<p:tagLst xmlns:a="http://schemas.openxmlformats.org/drawingml/2006/main" xmlns:r="http://schemas.openxmlformats.org/officeDocument/2006/relationships" xmlns:p="http://schemas.openxmlformats.org/presentationml/2006/main">
  <p:tag name="SYNOPSYS-SHAPE" val="Y"/>
</p:tagLst>
</file>

<file path=ppt/tags/tag28.xml><?xml version="1.0" encoding="utf-8"?>
<p:tagLst xmlns:a="http://schemas.openxmlformats.org/drawingml/2006/main" xmlns:r="http://schemas.openxmlformats.org/officeDocument/2006/relationships" xmlns:p="http://schemas.openxmlformats.org/presentationml/2006/main">
  <p:tag name="SYNOPSYS-SHAPE" val="Y"/>
</p:tagLst>
</file>

<file path=ppt/tags/tag29.xml><?xml version="1.0" encoding="utf-8"?>
<p:tagLst xmlns:a="http://schemas.openxmlformats.org/drawingml/2006/main" xmlns:r="http://schemas.openxmlformats.org/officeDocument/2006/relationships" xmlns:p="http://schemas.openxmlformats.org/presentationml/2006/main">
  <p:tag name="SYNOPSYS-SHAPE" val="Y"/>
</p:tagLst>
</file>

<file path=ppt/tags/tag3.xml><?xml version="1.0" encoding="utf-8"?>
<p:tagLst xmlns:a="http://schemas.openxmlformats.org/drawingml/2006/main" xmlns:r="http://schemas.openxmlformats.org/officeDocument/2006/relationships" xmlns:p="http://schemas.openxmlformats.org/presentationml/2006/main">
  <p:tag name="SYNOPSYS-SHAPE" val="Y"/>
</p:tagLst>
</file>

<file path=ppt/tags/tag30.xml><?xml version="1.0" encoding="utf-8"?>
<p:tagLst xmlns:a="http://schemas.openxmlformats.org/drawingml/2006/main" xmlns:r="http://schemas.openxmlformats.org/officeDocument/2006/relationships" xmlns:p="http://schemas.openxmlformats.org/presentationml/2006/main">
  <p:tag name="SYNOPSYS-SHAPE" val="Y"/>
</p:tagLst>
</file>

<file path=ppt/tags/tag31.xml><?xml version="1.0" encoding="utf-8"?>
<p:tagLst xmlns:a="http://schemas.openxmlformats.org/drawingml/2006/main" xmlns:r="http://schemas.openxmlformats.org/officeDocument/2006/relationships" xmlns:p="http://schemas.openxmlformats.org/presentationml/2006/main">
  <p:tag name="SYNOPSYS-SHAPE" val="Y"/>
</p:tagLst>
</file>

<file path=ppt/tags/tag32.xml><?xml version="1.0" encoding="utf-8"?>
<p:tagLst xmlns:a="http://schemas.openxmlformats.org/drawingml/2006/main" xmlns:r="http://schemas.openxmlformats.org/officeDocument/2006/relationships" xmlns:p="http://schemas.openxmlformats.org/presentationml/2006/main">
  <p:tag name="SYNOPSYS-SHAPE" val="Y"/>
</p:tagLst>
</file>

<file path=ppt/tags/tag33.xml><?xml version="1.0" encoding="utf-8"?>
<p:tagLst xmlns:a="http://schemas.openxmlformats.org/drawingml/2006/main" xmlns:r="http://schemas.openxmlformats.org/officeDocument/2006/relationships" xmlns:p="http://schemas.openxmlformats.org/presentationml/2006/main">
  <p:tag name="SYNOPSYS-SHAPE" val="Y"/>
</p:tagLst>
</file>

<file path=ppt/tags/tag34.xml><?xml version="1.0" encoding="utf-8"?>
<p:tagLst xmlns:a="http://schemas.openxmlformats.org/drawingml/2006/main" xmlns:r="http://schemas.openxmlformats.org/officeDocument/2006/relationships" xmlns:p="http://schemas.openxmlformats.org/presentationml/2006/main">
  <p:tag name="SYNOPSYS-SHAPE" val="Y"/>
</p:tagLst>
</file>

<file path=ppt/tags/tag35.xml><?xml version="1.0" encoding="utf-8"?>
<p:tagLst xmlns:a="http://schemas.openxmlformats.org/drawingml/2006/main" xmlns:r="http://schemas.openxmlformats.org/officeDocument/2006/relationships" xmlns:p="http://schemas.openxmlformats.org/presentationml/2006/main">
  <p:tag name="SYNOPSYS-SHAPE" val="Y"/>
</p:tagLst>
</file>

<file path=ppt/tags/tag36.xml><?xml version="1.0" encoding="utf-8"?>
<p:tagLst xmlns:a="http://schemas.openxmlformats.org/drawingml/2006/main" xmlns:r="http://schemas.openxmlformats.org/officeDocument/2006/relationships" xmlns:p="http://schemas.openxmlformats.org/presentationml/2006/main">
  <p:tag name="SYNOPSYS-SHAPE" val="Y"/>
</p:tagLst>
</file>

<file path=ppt/tags/tag37.xml><?xml version="1.0" encoding="utf-8"?>
<p:tagLst xmlns:a="http://schemas.openxmlformats.org/drawingml/2006/main" xmlns:r="http://schemas.openxmlformats.org/officeDocument/2006/relationships" xmlns:p="http://schemas.openxmlformats.org/presentationml/2006/main">
  <p:tag name="SYNOPSYS-SHAPE" val="Y"/>
</p:tagLst>
</file>

<file path=ppt/tags/tag38.xml><?xml version="1.0" encoding="utf-8"?>
<p:tagLst xmlns:a="http://schemas.openxmlformats.org/drawingml/2006/main" xmlns:r="http://schemas.openxmlformats.org/officeDocument/2006/relationships" xmlns:p="http://schemas.openxmlformats.org/presentationml/2006/main">
  <p:tag name="SYNOPSYS-SHAPE" val="Y"/>
</p:tagLst>
</file>

<file path=ppt/tags/tag39.xml><?xml version="1.0" encoding="utf-8"?>
<p:tagLst xmlns:a="http://schemas.openxmlformats.org/drawingml/2006/main" xmlns:r="http://schemas.openxmlformats.org/officeDocument/2006/relationships" xmlns:p="http://schemas.openxmlformats.org/presentationml/2006/main">
  <p:tag name="SYNOPSYS-SHAPE" val="Y"/>
</p:tagLst>
</file>

<file path=ppt/tags/tag4.xml><?xml version="1.0" encoding="utf-8"?>
<p:tagLst xmlns:a="http://schemas.openxmlformats.org/drawingml/2006/main" xmlns:r="http://schemas.openxmlformats.org/officeDocument/2006/relationships" xmlns:p="http://schemas.openxmlformats.org/presentationml/2006/main">
  <p:tag name="SYNOPSYS-SHAPE" val="Y"/>
</p:tagLst>
</file>

<file path=ppt/tags/tag40.xml><?xml version="1.0" encoding="utf-8"?>
<p:tagLst xmlns:a="http://schemas.openxmlformats.org/drawingml/2006/main" xmlns:r="http://schemas.openxmlformats.org/officeDocument/2006/relationships" xmlns:p="http://schemas.openxmlformats.org/presentationml/2006/main">
  <p:tag name="SYNOPSYS-SHAPE" val="Y"/>
</p:tagLst>
</file>

<file path=ppt/tags/tag41.xml><?xml version="1.0" encoding="utf-8"?>
<p:tagLst xmlns:a="http://schemas.openxmlformats.org/drawingml/2006/main" xmlns:r="http://schemas.openxmlformats.org/officeDocument/2006/relationships" xmlns:p="http://schemas.openxmlformats.org/presentationml/2006/main">
  <p:tag name="SYNOPSYS-SHAPE" val="Y"/>
</p:tagLst>
</file>

<file path=ppt/tags/tag42.xml><?xml version="1.0" encoding="utf-8"?>
<p:tagLst xmlns:a="http://schemas.openxmlformats.org/drawingml/2006/main" xmlns:r="http://schemas.openxmlformats.org/officeDocument/2006/relationships" xmlns:p="http://schemas.openxmlformats.org/presentationml/2006/main">
  <p:tag name="SYNOPSYS-SHAPE" val="Y"/>
</p:tagLst>
</file>

<file path=ppt/tags/tag43.xml><?xml version="1.0" encoding="utf-8"?>
<p:tagLst xmlns:a="http://schemas.openxmlformats.org/drawingml/2006/main" xmlns:r="http://schemas.openxmlformats.org/officeDocument/2006/relationships" xmlns:p="http://schemas.openxmlformats.org/presentationml/2006/main">
  <p:tag name="SYNOPSYS-SHAPE" val="Y"/>
</p:tagLst>
</file>

<file path=ppt/tags/tag44.xml><?xml version="1.0" encoding="utf-8"?>
<p:tagLst xmlns:a="http://schemas.openxmlformats.org/drawingml/2006/main" xmlns:r="http://schemas.openxmlformats.org/officeDocument/2006/relationships" xmlns:p="http://schemas.openxmlformats.org/presentationml/2006/main">
  <p:tag name="SYNOPSYS-SHAPE" val="Y"/>
</p:tagLst>
</file>

<file path=ppt/tags/tag45.xml><?xml version="1.0" encoding="utf-8"?>
<p:tagLst xmlns:a="http://schemas.openxmlformats.org/drawingml/2006/main" xmlns:r="http://schemas.openxmlformats.org/officeDocument/2006/relationships" xmlns:p="http://schemas.openxmlformats.org/presentationml/2006/main">
  <p:tag name="SYNOPSYS-SHAPE" val="Y"/>
</p:tagLst>
</file>

<file path=ppt/tags/tag46.xml><?xml version="1.0" encoding="utf-8"?>
<p:tagLst xmlns:a="http://schemas.openxmlformats.org/drawingml/2006/main" xmlns:r="http://schemas.openxmlformats.org/officeDocument/2006/relationships" xmlns:p="http://schemas.openxmlformats.org/presentationml/2006/main">
  <p:tag name="SYNOPSYS-SHAPE" val="Y"/>
</p:tagLst>
</file>

<file path=ppt/tags/tag47.xml><?xml version="1.0" encoding="utf-8"?>
<p:tagLst xmlns:a="http://schemas.openxmlformats.org/drawingml/2006/main" xmlns:r="http://schemas.openxmlformats.org/officeDocument/2006/relationships" xmlns:p="http://schemas.openxmlformats.org/presentationml/2006/main">
  <p:tag name="SYNOPSYS-SHAPE" val="Y"/>
</p:tagLst>
</file>

<file path=ppt/tags/tag48.xml><?xml version="1.0" encoding="utf-8"?>
<p:tagLst xmlns:a="http://schemas.openxmlformats.org/drawingml/2006/main" xmlns:r="http://schemas.openxmlformats.org/officeDocument/2006/relationships" xmlns:p="http://schemas.openxmlformats.org/presentationml/2006/main">
  <p:tag name="SYNOPSYS-SHAPE" val="Y"/>
</p:tagLst>
</file>

<file path=ppt/tags/tag49.xml><?xml version="1.0" encoding="utf-8"?>
<p:tagLst xmlns:a="http://schemas.openxmlformats.org/drawingml/2006/main" xmlns:r="http://schemas.openxmlformats.org/officeDocument/2006/relationships" xmlns:p="http://schemas.openxmlformats.org/presentationml/2006/main">
  <p:tag name="SYNOPSYS-SHAPE" val="Y"/>
</p:tagLst>
</file>

<file path=ppt/tags/tag5.xml><?xml version="1.0" encoding="utf-8"?>
<p:tagLst xmlns:a="http://schemas.openxmlformats.org/drawingml/2006/main" xmlns:r="http://schemas.openxmlformats.org/officeDocument/2006/relationships" xmlns:p="http://schemas.openxmlformats.org/presentationml/2006/main">
  <p:tag name="SYNOPSYS-SHAPE" val="Y"/>
</p:tagLst>
</file>

<file path=ppt/tags/tag50.xml><?xml version="1.0" encoding="utf-8"?>
<p:tagLst xmlns:a="http://schemas.openxmlformats.org/drawingml/2006/main" xmlns:r="http://schemas.openxmlformats.org/officeDocument/2006/relationships" xmlns:p="http://schemas.openxmlformats.org/presentationml/2006/main">
  <p:tag name="SYNOPSYS-SHAPE" val="Y"/>
</p:tagLst>
</file>

<file path=ppt/tags/tag51.xml><?xml version="1.0" encoding="utf-8"?>
<p:tagLst xmlns:a="http://schemas.openxmlformats.org/drawingml/2006/main" xmlns:r="http://schemas.openxmlformats.org/officeDocument/2006/relationships" xmlns:p="http://schemas.openxmlformats.org/presentationml/2006/main">
  <p:tag name="SYNOPSYS-SHAPE" val="Y"/>
</p:tagLst>
</file>

<file path=ppt/tags/tag52.xml><?xml version="1.0" encoding="utf-8"?>
<p:tagLst xmlns:a="http://schemas.openxmlformats.org/drawingml/2006/main" xmlns:r="http://schemas.openxmlformats.org/officeDocument/2006/relationships" xmlns:p="http://schemas.openxmlformats.org/presentationml/2006/main">
  <p:tag name="SYNOPSYS-SHAPE" val="Y"/>
</p:tagLst>
</file>

<file path=ppt/tags/tag53.xml><?xml version="1.0" encoding="utf-8"?>
<p:tagLst xmlns:a="http://schemas.openxmlformats.org/drawingml/2006/main" xmlns:r="http://schemas.openxmlformats.org/officeDocument/2006/relationships" xmlns:p="http://schemas.openxmlformats.org/presentationml/2006/main">
  <p:tag name="SYNOPSYS-SHAPE" val="Y"/>
</p:tagLst>
</file>

<file path=ppt/tags/tag54.xml><?xml version="1.0" encoding="utf-8"?>
<p:tagLst xmlns:a="http://schemas.openxmlformats.org/drawingml/2006/main" xmlns:r="http://schemas.openxmlformats.org/officeDocument/2006/relationships" xmlns:p="http://schemas.openxmlformats.org/presentationml/2006/main">
  <p:tag name="SYNOPSYS-SHAPE" val="Y"/>
</p:tagLst>
</file>

<file path=ppt/tags/tag55.xml><?xml version="1.0" encoding="utf-8"?>
<p:tagLst xmlns:a="http://schemas.openxmlformats.org/drawingml/2006/main" xmlns:r="http://schemas.openxmlformats.org/officeDocument/2006/relationships" xmlns:p="http://schemas.openxmlformats.org/presentationml/2006/main">
  <p:tag name="SYNOPSYS-SHAPE" val="Y"/>
</p:tagLst>
</file>

<file path=ppt/tags/tag56.xml><?xml version="1.0" encoding="utf-8"?>
<p:tagLst xmlns:a="http://schemas.openxmlformats.org/drawingml/2006/main" xmlns:r="http://schemas.openxmlformats.org/officeDocument/2006/relationships" xmlns:p="http://schemas.openxmlformats.org/presentationml/2006/main">
  <p:tag name="SYNOPSYS-SHAPE" val="Y"/>
</p:tagLst>
</file>

<file path=ppt/tags/tag57.xml><?xml version="1.0" encoding="utf-8"?>
<p:tagLst xmlns:a="http://schemas.openxmlformats.org/drawingml/2006/main" xmlns:r="http://schemas.openxmlformats.org/officeDocument/2006/relationships" xmlns:p="http://schemas.openxmlformats.org/presentationml/2006/main">
  <p:tag name="SYNOPSYS-SHAPE" val="Y"/>
</p:tagLst>
</file>

<file path=ppt/tags/tag58.xml><?xml version="1.0" encoding="utf-8"?>
<p:tagLst xmlns:a="http://schemas.openxmlformats.org/drawingml/2006/main" xmlns:r="http://schemas.openxmlformats.org/officeDocument/2006/relationships" xmlns:p="http://schemas.openxmlformats.org/presentationml/2006/main">
  <p:tag name="SYNOPSYS-SHAPE" val="Y"/>
</p:tagLst>
</file>

<file path=ppt/tags/tag59.xml><?xml version="1.0" encoding="utf-8"?>
<p:tagLst xmlns:a="http://schemas.openxmlformats.org/drawingml/2006/main" xmlns:r="http://schemas.openxmlformats.org/officeDocument/2006/relationships" xmlns:p="http://schemas.openxmlformats.org/presentationml/2006/main">
  <p:tag name="SYNOPSYS-SHAPE" val="Y"/>
</p:tagLst>
</file>

<file path=ppt/tags/tag6.xml><?xml version="1.0" encoding="utf-8"?>
<p:tagLst xmlns:a="http://schemas.openxmlformats.org/drawingml/2006/main" xmlns:r="http://schemas.openxmlformats.org/officeDocument/2006/relationships" xmlns:p="http://schemas.openxmlformats.org/presentationml/2006/main">
  <p:tag name="SYNOPSYS-SHAPE" val="Y"/>
</p:tagLst>
</file>

<file path=ppt/tags/tag60.xml><?xml version="1.0" encoding="utf-8"?>
<p:tagLst xmlns:a="http://schemas.openxmlformats.org/drawingml/2006/main" xmlns:r="http://schemas.openxmlformats.org/officeDocument/2006/relationships" xmlns:p="http://schemas.openxmlformats.org/presentationml/2006/main">
  <p:tag name="SYNOPSYS-SHAPE" val="Y"/>
</p:tagLst>
</file>

<file path=ppt/tags/tag61.xml><?xml version="1.0" encoding="utf-8"?>
<p:tagLst xmlns:a="http://schemas.openxmlformats.org/drawingml/2006/main" xmlns:r="http://schemas.openxmlformats.org/officeDocument/2006/relationships" xmlns:p="http://schemas.openxmlformats.org/presentationml/2006/main">
  <p:tag name="SYNOPSYS-SHAPE" val="Y"/>
</p:tagLst>
</file>

<file path=ppt/tags/tag62.xml><?xml version="1.0" encoding="utf-8"?>
<p:tagLst xmlns:a="http://schemas.openxmlformats.org/drawingml/2006/main" xmlns:r="http://schemas.openxmlformats.org/officeDocument/2006/relationships" xmlns:p="http://schemas.openxmlformats.org/presentationml/2006/main">
  <p:tag name="SYNOPSYS-SHAPE" val="Y"/>
</p:tagLst>
</file>

<file path=ppt/tags/tag63.xml><?xml version="1.0" encoding="utf-8"?>
<p:tagLst xmlns:a="http://schemas.openxmlformats.org/drawingml/2006/main" xmlns:r="http://schemas.openxmlformats.org/officeDocument/2006/relationships" xmlns:p="http://schemas.openxmlformats.org/presentationml/2006/main">
  <p:tag name="SYNOPSYS-SHAPE" val="Y"/>
</p:tagLst>
</file>

<file path=ppt/tags/tag64.xml><?xml version="1.0" encoding="utf-8"?>
<p:tagLst xmlns:a="http://schemas.openxmlformats.org/drawingml/2006/main" xmlns:r="http://schemas.openxmlformats.org/officeDocument/2006/relationships" xmlns:p="http://schemas.openxmlformats.org/presentationml/2006/main">
  <p:tag name="SYNOPSYS-SHAPE" val="Y"/>
</p:tagLst>
</file>

<file path=ppt/tags/tag65.xml><?xml version="1.0" encoding="utf-8"?>
<p:tagLst xmlns:a="http://schemas.openxmlformats.org/drawingml/2006/main" xmlns:r="http://schemas.openxmlformats.org/officeDocument/2006/relationships" xmlns:p="http://schemas.openxmlformats.org/presentationml/2006/main">
  <p:tag name="SYNOPSYS-SHAPE" val="Y"/>
</p:tagLst>
</file>

<file path=ppt/tags/tag66.xml><?xml version="1.0" encoding="utf-8"?>
<p:tagLst xmlns:a="http://schemas.openxmlformats.org/drawingml/2006/main" xmlns:r="http://schemas.openxmlformats.org/officeDocument/2006/relationships" xmlns:p="http://schemas.openxmlformats.org/presentationml/2006/main">
  <p:tag name="SYNOPSYS-SHAPE" val="Y"/>
</p:tagLst>
</file>

<file path=ppt/tags/tag67.xml><?xml version="1.0" encoding="utf-8"?>
<p:tagLst xmlns:a="http://schemas.openxmlformats.org/drawingml/2006/main" xmlns:r="http://schemas.openxmlformats.org/officeDocument/2006/relationships" xmlns:p="http://schemas.openxmlformats.org/presentationml/2006/main">
  <p:tag name="SYNOPSYS-SHAPE" val="Y"/>
</p:tagLst>
</file>

<file path=ppt/tags/tag68.xml><?xml version="1.0" encoding="utf-8"?>
<p:tagLst xmlns:a="http://schemas.openxmlformats.org/drawingml/2006/main" xmlns:r="http://schemas.openxmlformats.org/officeDocument/2006/relationships" xmlns:p="http://schemas.openxmlformats.org/presentationml/2006/main">
  <p:tag name="SYNOPSYS-SHAPE" val="Y"/>
</p:tagLst>
</file>

<file path=ppt/tags/tag69.xml><?xml version="1.0" encoding="utf-8"?>
<p:tagLst xmlns:a="http://schemas.openxmlformats.org/drawingml/2006/main" xmlns:r="http://schemas.openxmlformats.org/officeDocument/2006/relationships" xmlns:p="http://schemas.openxmlformats.org/presentationml/2006/main">
  <p:tag name="SYNOPSYS-SHAPE" val="Y"/>
</p:tagLst>
</file>

<file path=ppt/tags/tag7.xml><?xml version="1.0" encoding="utf-8"?>
<p:tagLst xmlns:a="http://schemas.openxmlformats.org/drawingml/2006/main" xmlns:r="http://schemas.openxmlformats.org/officeDocument/2006/relationships" xmlns:p="http://schemas.openxmlformats.org/presentationml/2006/main">
  <p:tag name="SYNOPSYS-TEMPLATE-001" val="12/13/2015 5:23:58 PM"/>
  <p:tag name="SYNOPSYS-SHAPE" val="Y"/>
</p:tagLst>
</file>

<file path=ppt/tags/tag70.xml><?xml version="1.0" encoding="utf-8"?>
<p:tagLst xmlns:a="http://schemas.openxmlformats.org/drawingml/2006/main" xmlns:r="http://schemas.openxmlformats.org/officeDocument/2006/relationships" xmlns:p="http://schemas.openxmlformats.org/presentationml/2006/main">
  <p:tag name="SYNOPSYS-SHAPE" val="Y"/>
</p:tagLst>
</file>

<file path=ppt/tags/tag71.xml><?xml version="1.0" encoding="utf-8"?>
<p:tagLst xmlns:a="http://schemas.openxmlformats.org/drawingml/2006/main" xmlns:r="http://schemas.openxmlformats.org/officeDocument/2006/relationships" xmlns:p="http://schemas.openxmlformats.org/presentationml/2006/main">
  <p:tag name="SYNOPSYS-SHAPE" val="Y"/>
</p:tagLst>
</file>

<file path=ppt/tags/tag72.xml><?xml version="1.0" encoding="utf-8"?>
<p:tagLst xmlns:a="http://schemas.openxmlformats.org/drawingml/2006/main" xmlns:r="http://schemas.openxmlformats.org/officeDocument/2006/relationships" xmlns:p="http://schemas.openxmlformats.org/presentationml/2006/main">
  <p:tag name="SYNOPSYS-SHAPE" val="Y"/>
</p:tagLst>
</file>

<file path=ppt/tags/tag73.xml><?xml version="1.0" encoding="utf-8"?>
<p:tagLst xmlns:a="http://schemas.openxmlformats.org/drawingml/2006/main" xmlns:r="http://schemas.openxmlformats.org/officeDocument/2006/relationships" xmlns:p="http://schemas.openxmlformats.org/presentationml/2006/main">
  <p:tag name="SYNOPSYS-SHAPE" val="Y"/>
</p:tagLst>
</file>

<file path=ppt/tags/tag74.xml><?xml version="1.0" encoding="utf-8"?>
<p:tagLst xmlns:a="http://schemas.openxmlformats.org/drawingml/2006/main" xmlns:r="http://schemas.openxmlformats.org/officeDocument/2006/relationships" xmlns:p="http://schemas.openxmlformats.org/presentationml/2006/main">
  <p:tag name="SYNOPSYS-SHAPE" val="Y"/>
</p:tagLst>
</file>

<file path=ppt/tags/tag75.xml><?xml version="1.0" encoding="utf-8"?>
<p:tagLst xmlns:a="http://schemas.openxmlformats.org/drawingml/2006/main" xmlns:r="http://schemas.openxmlformats.org/officeDocument/2006/relationships" xmlns:p="http://schemas.openxmlformats.org/presentationml/2006/main">
  <p:tag name="SYNOPSYS-SHAPE" val="Y"/>
</p:tagLst>
</file>

<file path=ppt/tags/tag76.xml><?xml version="1.0" encoding="utf-8"?>
<p:tagLst xmlns:a="http://schemas.openxmlformats.org/drawingml/2006/main" xmlns:r="http://schemas.openxmlformats.org/officeDocument/2006/relationships" xmlns:p="http://schemas.openxmlformats.org/presentationml/2006/main">
  <p:tag name="SYNOPSYS-SHAPE" val="Y"/>
</p:tagLst>
</file>

<file path=ppt/tags/tag77.xml><?xml version="1.0" encoding="utf-8"?>
<p:tagLst xmlns:a="http://schemas.openxmlformats.org/drawingml/2006/main" xmlns:r="http://schemas.openxmlformats.org/officeDocument/2006/relationships" xmlns:p="http://schemas.openxmlformats.org/presentationml/2006/main">
  <p:tag name="SYNOPSYS-SHAPE" val="Y"/>
</p:tagLst>
</file>

<file path=ppt/tags/tag78.xml><?xml version="1.0" encoding="utf-8"?>
<p:tagLst xmlns:a="http://schemas.openxmlformats.org/drawingml/2006/main" xmlns:r="http://schemas.openxmlformats.org/officeDocument/2006/relationships" xmlns:p="http://schemas.openxmlformats.org/presentationml/2006/main">
  <p:tag name="SYNOPSYS-SHAPE" val="Y"/>
</p:tagLst>
</file>

<file path=ppt/tags/tag79.xml><?xml version="1.0" encoding="utf-8"?>
<p:tagLst xmlns:a="http://schemas.openxmlformats.org/drawingml/2006/main" xmlns:r="http://schemas.openxmlformats.org/officeDocument/2006/relationships" xmlns:p="http://schemas.openxmlformats.org/presentationml/2006/main">
  <p:tag name="SYNOPSYS-SHAPE" val="Y"/>
</p:tagLst>
</file>

<file path=ppt/tags/tag8.xml><?xml version="1.0" encoding="utf-8"?>
<p:tagLst xmlns:a="http://schemas.openxmlformats.org/drawingml/2006/main" xmlns:r="http://schemas.openxmlformats.org/officeDocument/2006/relationships" xmlns:p="http://schemas.openxmlformats.org/presentationml/2006/main">
  <p:tag name="SYNOPSYS-TEMPLATE-001" val="12/19/2015 4:31:23 PM"/>
  <p:tag name="SYNOPSYS-SHAPE" val="Y"/>
</p:tagLst>
</file>

<file path=ppt/tags/tag9.xml><?xml version="1.0" encoding="utf-8"?>
<p:tagLst xmlns:a="http://schemas.openxmlformats.org/drawingml/2006/main" xmlns:r="http://schemas.openxmlformats.org/officeDocument/2006/relationships" xmlns:p="http://schemas.openxmlformats.org/presentationml/2006/main">
  <p:tag name="SYNOPSYS-TEMPLATE-001" val="12/24/2015 3:32:09 PM"/>
  <p:tag name="SYNOPSYS-SHAPE" val="Y"/>
</p:tagLst>
</file>

<file path=ppt/theme/theme1.xml><?xml version="1.0" encoding="utf-8"?>
<a:theme xmlns:a="http://schemas.openxmlformats.org/drawingml/2006/main" name="Default Theme">
  <a:themeElements>
    <a:clrScheme name="Default Theme">
      <a:dk1>
        <a:sysClr val="windowText" lastClr="000000"/>
      </a:dk1>
      <a:lt1>
        <a:sysClr val="window" lastClr="FFFFFF"/>
      </a:lt1>
      <a:dk2>
        <a:srgbClr val="000000"/>
      </a:dk2>
      <a:lt2>
        <a:srgbClr val="FFFFFF"/>
      </a:lt2>
      <a:accent1>
        <a:srgbClr val="4F2683"/>
      </a:accent1>
      <a:accent2>
        <a:srgbClr val="F69008"/>
      </a:accent2>
      <a:accent3>
        <a:srgbClr val="46AA42"/>
      </a:accent3>
      <a:accent4>
        <a:srgbClr val="C41300"/>
      </a:accent4>
      <a:accent5>
        <a:srgbClr val="BCBCBC"/>
      </a:accent5>
      <a:accent6>
        <a:srgbClr val="0072AC"/>
      </a:accent6>
      <a:hlink>
        <a:srgbClr val="0000FF"/>
      </a:hlink>
      <a:folHlink>
        <a:srgbClr val="800080"/>
      </a:folHlink>
    </a:clrScheme>
    <a:fontScheme name="Default Theme">
      <a:majorFont>
        <a:latin typeface="Arial" panose="020B0604020202020204"/>
        <a:ea typeface=""/>
        <a:cs typeface=""/>
        <a:font script="Jpan" typeface="メイリオ"/>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メイリオ"/>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fault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800" dirty="0"/>
        </a:defPPr>
      </a:lstStyle>
      <a:style>
        <a:lnRef idx="2">
          <a:schemeClr val="accent1">
            <a:shade val="50000"/>
          </a:schemeClr>
        </a:lnRef>
        <a:fillRef idx="1">
          <a:schemeClr val="accent1"/>
        </a:fillRef>
        <a:effectRef idx="0">
          <a:schemeClr val="accent1"/>
        </a:effectRef>
        <a:fontRef idx="minor">
          <a:schemeClr val="lt1"/>
        </a:fontRef>
      </a:style>
    </a:spDef>
    <a:lnDef>
      <a:spPr>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800" dirty="0"/>
        </a:defPPr>
      </a:lstStyle>
    </a:txDef>
  </a:objectDefaults>
  <a:extraClrSchemeLst/>
  <a:extLst>
    <a:ext uri="{05A4C25C-085E-4340-85A3-A5531E510DB2}">
      <thm15:themeFamily xmlns:thm15="http://schemas.microsoft.com/office/thememl/2012/main" name="Default Theme" id="{6D1F9C5A-2AEA-433E-9F31-B7D4577B66E9}" vid="{EBCC1F61-21FD-4864-9BE9-BDE6511C7A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E1B41494EC094419CC760D927BC2631" ma:contentTypeVersion="0" ma:contentTypeDescription="Create a new document." ma:contentTypeScope="" ma:versionID="b20d5c08693735eaef5f01627ee157ce">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ADD4C01-6934-42A2-94F4-7B76CA40D0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706A59B-A403-4C85-8561-A2C2322B989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D3FBE5E8-1EC9-467B-88B0-44C16B5226A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Default Theme</Template>
  <TotalTime>10287</TotalTime>
  <Words>3821</Words>
  <Application>Microsoft Office PowerPoint</Application>
  <PresentationFormat>Widescreen</PresentationFormat>
  <Paragraphs>967</Paragraphs>
  <Slides>35</Slides>
  <Notes>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35</vt:i4>
      </vt:variant>
    </vt:vector>
  </HeadingPairs>
  <TitlesOfParts>
    <vt:vector size="45" baseType="lpstr">
      <vt:lpstr>MS Mincho</vt:lpstr>
      <vt:lpstr>黑体</vt:lpstr>
      <vt:lpstr>Arial</vt:lpstr>
      <vt:lpstr>Calibri</vt:lpstr>
      <vt:lpstr>Cambria</vt:lpstr>
      <vt:lpstr>Courier New</vt:lpstr>
      <vt:lpstr>Helvetica</vt:lpstr>
      <vt:lpstr>Times New Roman</vt:lpstr>
      <vt:lpstr>Wingdings</vt:lpstr>
      <vt:lpstr>Default Theme</vt:lpstr>
      <vt:lpstr>ARC IoT Development Kit Introduction</vt:lpstr>
      <vt:lpstr>Contents</vt:lpstr>
      <vt:lpstr>Contents</vt:lpstr>
      <vt:lpstr>ARC IoT Development Kit</vt:lpstr>
      <vt:lpstr>Target Applications</vt:lpstr>
      <vt:lpstr>Contents</vt:lpstr>
      <vt:lpstr>Overview of ARC IoT SoC</vt:lpstr>
      <vt:lpstr>ARC IoT SoC Main Features</vt:lpstr>
      <vt:lpstr>ARC IoT SoC Clock Architecture</vt:lpstr>
      <vt:lpstr>Interrupt Overview</vt:lpstr>
      <vt:lpstr>Interrupt Mapping</vt:lpstr>
      <vt:lpstr>Memory Map Overview</vt:lpstr>
      <vt:lpstr>Contents</vt:lpstr>
      <vt:lpstr>Overview of ARC IoT DK </vt:lpstr>
      <vt:lpstr>Overview of ARC IoT DK </vt:lpstr>
      <vt:lpstr>Configuration Switches and buttons</vt:lpstr>
      <vt:lpstr>ARC IoT Debug Options</vt:lpstr>
      <vt:lpstr>Extension Interfaces</vt:lpstr>
      <vt:lpstr>Digilent Pmod</vt:lpstr>
      <vt:lpstr>MikroBUS</vt:lpstr>
      <vt:lpstr>Arduino</vt:lpstr>
      <vt:lpstr>2x18 Pin Extension Header</vt:lpstr>
      <vt:lpstr>I2C, SPI, SD, USB</vt:lpstr>
      <vt:lpstr>Audio Interface</vt:lpstr>
      <vt:lpstr>ADC</vt:lpstr>
      <vt:lpstr>Contents</vt:lpstr>
      <vt:lpstr>Global Control Registers</vt:lpstr>
      <vt:lpstr>PLL Programming</vt:lpstr>
      <vt:lpstr>Simple Application</vt:lpstr>
      <vt:lpstr>Simple Application (2)</vt:lpstr>
      <vt:lpstr>Contents</vt:lpstr>
      <vt:lpstr>Getting Started</vt:lpstr>
      <vt:lpstr>Starting Uboot</vt:lpstr>
      <vt:lpstr>Software &amp; Hands-on Labs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Embedded Vision IC</dc:title>
  <dc:creator>Vincent Haighton</dc:creator>
  <cp:lastModifiedBy>Mark Cheng</cp:lastModifiedBy>
  <cp:revision>389</cp:revision>
  <dcterms:created xsi:type="dcterms:W3CDTF">2018-05-25T06:39:37Z</dcterms:created>
  <dcterms:modified xsi:type="dcterms:W3CDTF">2019-04-25T05:35:26Z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0x010100CE1B41494EC094419CC760D927BC2631</vt:lpwstr>
  </property>
</Properties>
</file>