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8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8"/>
  </p:notesMasterIdLst>
  <p:sldIdLst>
    <p:sldId id="387" r:id="rId5"/>
    <p:sldId id="388" r:id="rId6"/>
    <p:sldId id="389" r:id="rId7"/>
  </p:sldIdLst>
  <p:sldSz cx="12192000" cy="6858000"/>
  <p:notesSz cx="6858000" cy="9144000"/>
  <p:custDataLst>
    <p:tags r:id="rId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ncent Haighton" initials="VH" lastIdx="1" clrIdx="0">
    <p:extLst>
      <p:ext uri="{19B8F6BF-5375-455C-9EA6-DF929625EA0E}">
        <p15:presenceInfo xmlns:p15="http://schemas.microsoft.com/office/powerpoint/2012/main" userId="S-1-5-21-32445488-941241147-642672607-3443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99FF"/>
    <a:srgbClr val="9966FF"/>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7" autoAdjust="0"/>
    <p:restoredTop sz="84753" autoAdjust="0"/>
  </p:normalViewPr>
  <p:slideViewPr>
    <p:cSldViewPr snapToGrid="0">
      <p:cViewPr varScale="1">
        <p:scale>
          <a:sx n="133" d="100"/>
          <a:sy n="133" d="100"/>
        </p:scale>
        <p:origin x="1080" y="12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tags" Target="tags/tag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31C35C-5596-4069-9EB9-D2CDA46DB8AE}" type="datetimeFigureOut">
              <a:rPr lang="en-US" smtClean="0"/>
              <a:t>12/3/2018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9E7CC9-DC20-432B-BDC0-C7F19644812C}" type="slidenum">
              <a:rPr lang="en-US" smtClean="0"/>
              <a:t>‹#›</a:t>
            </a:fld>
            <a:endParaRPr lang="en-US"/>
          </a:p>
        </p:txBody>
      </p:sp>
    </p:spTree>
    <p:extLst>
      <p:ext uri="{BB962C8B-B14F-4D97-AF65-F5344CB8AC3E}">
        <p14:creationId xmlns:p14="http://schemas.microsoft.com/office/powerpoint/2010/main" val="198341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Benefit of fused instructions is</a:t>
            </a:r>
            <a:r>
              <a:rPr lang="en-US" baseline="0" dirty="0"/>
              <a:t> a smaller instruction footprint, higher computation performance and lower power</a:t>
            </a:r>
            <a:endParaRPr lang="en-US" dirty="0"/>
          </a:p>
        </p:txBody>
      </p:sp>
      <p:sp>
        <p:nvSpPr>
          <p:cNvPr id="4" name="Slide Number Placeholder 3"/>
          <p:cNvSpPr>
            <a:spLocks noGrp="1"/>
          </p:cNvSpPr>
          <p:nvPr>
            <p:ph type="sldNum" sz="quarter" idx="10"/>
          </p:nvPr>
        </p:nvSpPr>
        <p:spPr/>
        <p:txBody>
          <a:bodyPr/>
          <a:lstStyle/>
          <a:p>
            <a:fld id="{E696A8B7-BB46-4D1C-BCB2-09A539675F7E}" type="slidenum">
              <a:rPr lang="en-US" smtClean="0"/>
              <a:t>2</a:t>
            </a:fld>
            <a:endParaRPr lang="en-US" dirty="0"/>
          </a:p>
        </p:txBody>
      </p:sp>
    </p:spTree>
    <p:extLst>
      <p:ext uri="{BB962C8B-B14F-4D97-AF65-F5344CB8AC3E}">
        <p14:creationId xmlns:p14="http://schemas.microsoft.com/office/powerpoint/2010/main" val="30961978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3.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jpg"/><Relationship Id="rId5" Type="http://schemas.openxmlformats.org/officeDocument/2006/relationships/slideMaster" Target="../slideMasters/slideMaster1.xml"/><Relationship Id="rId4" Type="http://schemas.openxmlformats.org/officeDocument/2006/relationships/tags" Target="../tags/tag14.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slideMaster" Target="../slideMasters/slideMaster1.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slideMaster" Target="../slideMasters/slideMaster1.xml"/><Relationship Id="rId4" Type="http://schemas.openxmlformats.org/officeDocument/2006/relationships/tags" Target="../tags/tag47.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1.xml"/><Relationship Id="rId5" Type="http://schemas.openxmlformats.org/officeDocument/2006/relationships/tags" Target="../tags/tag52.xml"/><Relationship Id="rId4" Type="http://schemas.openxmlformats.org/officeDocument/2006/relationships/tags" Target="../tags/tag5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1.xml"/><Relationship Id="rId4" Type="http://schemas.openxmlformats.org/officeDocument/2006/relationships/tags" Target="../tags/tag56.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1.xml"/><Relationship Id="rId5" Type="http://schemas.openxmlformats.org/officeDocument/2006/relationships/tags" Target="../tags/tag61.xml"/><Relationship Id="rId4" Type="http://schemas.openxmlformats.org/officeDocument/2006/relationships/tags" Target="../tags/tag60.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Master" Target="../slideMasters/slideMaster1.xml"/><Relationship Id="rId5" Type="http://schemas.openxmlformats.org/officeDocument/2006/relationships/tags" Target="../tags/tag66.xml"/><Relationship Id="rId4" Type="http://schemas.openxmlformats.org/officeDocument/2006/relationships/tags" Target="../tags/tag65.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1.xml"/><Relationship Id="rId5" Type="http://schemas.openxmlformats.org/officeDocument/2006/relationships/tags" Target="../tags/tag71.xml"/><Relationship Id="rId4" Type="http://schemas.openxmlformats.org/officeDocument/2006/relationships/tags" Target="../tags/tag7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5.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6.xml"/><Relationship Id="rId1"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7.xml"/><Relationship Id="rId1" Type="http://schemas.openxmlformats.org/officeDocument/2006/relationships/tags" Target="../tags/tag76.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9.xml"/><Relationship Id="rId1" Type="http://schemas.openxmlformats.org/officeDocument/2006/relationships/tags" Target="../tags/tag7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19.xml"/><Relationship Id="rId7" Type="http://schemas.openxmlformats.org/officeDocument/2006/relationships/slideMaster" Target="../slideMasters/slideMaster1.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4.jpeg"/><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5.jpeg"/><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slideMaster" Target="../slideMasters/slideMaster1.xml"/><Relationship Id="rId4" Type="http://schemas.openxmlformats.org/officeDocument/2006/relationships/tags" Target="../tags/tag36.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9459FA-0BBD-4C23-967C-7DDC65B7AD38}"/>
              </a:ext>
            </a:extLst>
          </p:cNvPr>
          <p:cNvPicPr>
            <a:picLocks noChangeAspect="1"/>
          </p:cNvPicPr>
          <p:nvPr>
            <p:custDataLst>
              <p:tags r:id="rId1"/>
            </p:custDataLst>
          </p:nvPr>
        </p:nvPicPr>
        <p:blipFill>
          <a:blip r:embed="rId6"/>
          <a:stretch>
            <a:fillRect/>
          </a:stretch>
        </p:blipFill>
        <p:spPr>
          <a:xfrm>
            <a:off x="0" y="0"/>
            <a:ext cx="12192000" cy="6858000"/>
          </a:xfrm>
          <a:prstGeom prst="rect">
            <a:avLst/>
          </a:prstGeom>
        </p:spPr>
      </p:pic>
      <p:pic>
        <p:nvPicPr>
          <p:cNvPr id="8" name="Picture 7"/>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2" name="Title 1"/>
          <p:cNvSpPr>
            <a:spLocks noGrp="1"/>
          </p:cNvSpPr>
          <p:nvPr>
            <p:ph type="ctrTitle" hasCustomPrompt="1"/>
            <p:custDataLst>
              <p:tags r:id="rId3"/>
            </p:custDataLst>
          </p:nvPr>
        </p:nvSpPr>
        <p:spPr>
          <a:xfrm>
            <a:off x="609600" y="1895641"/>
            <a:ext cx="10972800" cy="1177506"/>
          </a:xfrm>
        </p:spPr>
        <p:txBody>
          <a:bodyPr anchor="b">
            <a:normAutofit/>
          </a:bodyPr>
          <a:lstStyle>
            <a:lvl1pPr algn="l">
              <a:defRPr sz="3600" baseline="0"/>
            </a:lvl1pPr>
          </a:lstStyle>
          <a:p>
            <a:r>
              <a:rPr lang="en-US" dirty="0"/>
              <a:t>Click to Add a Title</a:t>
            </a:r>
          </a:p>
        </p:txBody>
      </p:sp>
      <p:sp>
        <p:nvSpPr>
          <p:cNvPr id="3" name="Subtitle 2"/>
          <p:cNvSpPr>
            <a:spLocks noGrp="1"/>
          </p:cNvSpPr>
          <p:nvPr>
            <p:ph type="subTitle" idx="1" hasCustomPrompt="1"/>
            <p:custDataLst>
              <p:tags r:id="rId4"/>
            </p:custDataLst>
          </p:nvPr>
        </p:nvSpPr>
        <p:spPr>
          <a:xfrm>
            <a:off x="609600" y="3094852"/>
            <a:ext cx="10963923" cy="917516"/>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a Subtitle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3945">
          <p15:clr>
            <a:srgbClr val="5ACBF0"/>
          </p15:clr>
        </p15:guide>
        <p15:guide id="4" orient="horz" pos="372">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ur Content Subtitl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5" name="Content Placeholder 4"/>
          <p:cNvSpPr>
            <a:spLocks noGrp="1"/>
          </p:cNvSpPr>
          <p:nvPr>
            <p:ph sz="quarter" idx="11" hasCustomPrompt="1"/>
            <p:custDataLst>
              <p:tags r:id="rId2"/>
            </p:custDataLst>
          </p:nvPr>
        </p:nvSpPr>
        <p:spPr>
          <a:xfrm>
            <a:off x="609600" y="1414730"/>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p:cNvSpPr>
            <a:spLocks noGrp="1"/>
          </p:cNvSpPr>
          <p:nvPr>
            <p:ph sz="quarter" idx="12" hasCustomPrompt="1"/>
            <p:custDataLst>
              <p:tags r:id="rId3"/>
            </p:custDataLst>
          </p:nvPr>
        </p:nvSpPr>
        <p:spPr>
          <a:xfrm>
            <a:off x="6197600" y="1414730"/>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3" hasCustomPrompt="1"/>
            <p:custDataLst>
              <p:tags r:id="rId4"/>
            </p:custDataLst>
          </p:nvPr>
        </p:nvSpPr>
        <p:spPr>
          <a:xfrm>
            <a:off x="609600" y="3965268"/>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4" hasCustomPrompt="1"/>
            <p:custDataLst>
              <p:tags r:id="rId5"/>
            </p:custDataLst>
          </p:nvPr>
        </p:nvSpPr>
        <p:spPr>
          <a:xfrm>
            <a:off x="6197600" y="3965268"/>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6"/>
          <p:cNvSpPr>
            <a:spLocks noGrp="1"/>
          </p:cNvSpPr>
          <p:nvPr>
            <p:ph type="body" sz="quarter" idx="15" hasCustomPrompt="1"/>
            <p:custDataLst>
              <p:tags r:id="rId6"/>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4003">
          <p15:clr>
            <a:srgbClr val="5ACBF0"/>
          </p15:clr>
        </p15:guide>
        <p15:guide id="5" orient="horz" pos="52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Gray Bar">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795866" y="609587"/>
            <a:ext cx="12192000" cy="5093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609600" y="68332"/>
            <a:ext cx="11582400" cy="1143000"/>
          </a:xfrm>
        </p:spPr>
        <p:txBody>
          <a:bodyPr/>
          <a:lstStyle>
            <a:lvl1pPr>
              <a:defRPr/>
            </a:lvl1pPr>
          </a:lstStyle>
          <a:p>
            <a:r>
              <a:rPr lang="en-US" dirty="0"/>
              <a:t>Click to Add a Title</a:t>
            </a:r>
          </a:p>
        </p:txBody>
      </p:sp>
      <p:sp>
        <p:nvSpPr>
          <p:cNvPr id="5" name="Content Placeholder 8"/>
          <p:cNvSpPr>
            <a:spLocks noGrp="1"/>
          </p:cNvSpPr>
          <p:nvPr>
            <p:ph sz="quarter" idx="10" hasCustomPrompt="1"/>
            <p:custDataLst>
              <p:tags r:id="rId3"/>
            </p:custDataLst>
          </p:nvPr>
        </p:nvSpPr>
        <p:spPr>
          <a:xfrm>
            <a:off x="609600" y="1417319"/>
            <a:ext cx="10972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p:cNvSpPr>
            <a:spLocks noGrp="1"/>
          </p:cNvSpPr>
          <p:nvPr>
            <p:ph type="body" sz="quarter" idx="11" hasCustomPrompt="1"/>
            <p:custDataLst>
              <p:tags r:id="rId4"/>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7" name="TextBox 6"/>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lumn Gray">
    <p:bg>
      <p:bgRef idx="1001">
        <a:schemeClr val="bg1"/>
      </p:bgRef>
    </p:bg>
    <p:spTree>
      <p:nvGrpSpPr>
        <p:cNvPr id="1" name=""/>
        <p:cNvGrpSpPr/>
        <p:nvPr/>
      </p:nvGrpSpPr>
      <p:grpSpPr>
        <a:xfrm>
          <a:off x="0" y="0"/>
          <a:ext cx="0" cy="0"/>
          <a:chOff x="0" y="0"/>
          <a:chExt cx="0" cy="0"/>
        </a:xfrm>
      </p:grpSpPr>
      <p:sp>
        <p:nvSpPr>
          <p:cNvPr id="7" name="Rectangle 6"/>
          <p:cNvSpPr/>
          <p:nvPr>
            <p:custDataLst>
              <p:tags r:id="rId1"/>
            </p:custDataLst>
          </p:nvPr>
        </p:nvSpPr>
        <p:spPr bwMode="ltGray">
          <a:xfrm>
            <a:off x="0" y="1311214"/>
            <a:ext cx="12192000" cy="5093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hasCustomPrompt="1"/>
            <p:custDataLst>
              <p:tags r:id="rId2"/>
            </p:custDataLst>
          </p:nvPr>
        </p:nvSpPr>
        <p:spPr/>
        <p:txBody>
          <a:bodyPr/>
          <a:lstStyle/>
          <a:p>
            <a:r>
              <a:rPr lang="en-US" dirty="0"/>
              <a:t>Click to Add a Title</a:t>
            </a:r>
          </a:p>
        </p:txBody>
      </p:sp>
      <p:sp>
        <p:nvSpPr>
          <p:cNvPr id="3" name="Content Placeholder 2"/>
          <p:cNvSpPr>
            <a:spLocks noGrp="1"/>
          </p:cNvSpPr>
          <p:nvPr>
            <p:ph sz="half" idx="1" hasCustomPrompt="1"/>
            <p:custDataLst>
              <p:tags r:id="rId3"/>
            </p:custDataLst>
          </p:nvPr>
        </p:nvSpPr>
        <p:spPr>
          <a:xfrm>
            <a:off x="609600" y="1417320"/>
            <a:ext cx="5384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custDataLst>
              <p:tags r:id="rId4"/>
            </p:custDataLst>
          </p:nvPr>
        </p:nvSpPr>
        <p:spPr>
          <a:xfrm>
            <a:off x="6197600" y="1417320"/>
            <a:ext cx="5384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2" hasCustomPrompt="1"/>
            <p:custDataLst>
              <p:tags r:id="rId5"/>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alf Gray">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p>
            <a:r>
              <a:rPr lang="en-US" dirty="0"/>
              <a:t>Click to Add a Title</a:t>
            </a:r>
          </a:p>
        </p:txBody>
      </p:sp>
      <p:sp>
        <p:nvSpPr>
          <p:cNvPr id="4" name="Text Placeholder 6"/>
          <p:cNvSpPr>
            <a:spLocks noGrp="1"/>
          </p:cNvSpPr>
          <p:nvPr>
            <p:ph type="body" sz="quarter" idx="12" hasCustomPrompt="1"/>
            <p:custDataLst>
              <p:tags r:id="rId2"/>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7" name="Rectangle 6"/>
          <p:cNvSpPr/>
          <p:nvPr>
            <p:custDataLst>
              <p:tags r:id="rId3"/>
            </p:custDataLst>
          </p:nvPr>
        </p:nvSpPr>
        <p:spPr bwMode="ltGray">
          <a:xfrm>
            <a:off x="0" y="3959188"/>
            <a:ext cx="12192000" cy="24416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Content Placeholder 7"/>
          <p:cNvSpPr>
            <a:spLocks noGrp="1"/>
          </p:cNvSpPr>
          <p:nvPr>
            <p:ph sz="quarter" idx="13" hasCustomPrompt="1"/>
            <p:custDataLst>
              <p:tags r:id="rId4"/>
            </p:custDataLst>
          </p:nvPr>
        </p:nvSpPr>
        <p:spPr>
          <a:xfrm>
            <a:off x="609599" y="1417320"/>
            <a:ext cx="10972800" cy="4846320"/>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6" name="TextBox 5"/>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orient="horz" pos="528">
          <p15:clr>
            <a:srgbClr val="5ACBF0"/>
          </p15:clr>
        </p15:guide>
        <p15:guide id="2" orient="horz" pos="888">
          <p15:clr>
            <a:srgbClr val="5ACBF0"/>
          </p15:clr>
        </p15:guide>
        <p15:guide id="3" orient="horz" pos="3948">
          <p15:clr>
            <a:srgbClr val="5ACBF0"/>
          </p15:clr>
        </p15:guide>
        <p15:guide id="4" pos="384">
          <p15:clr>
            <a:srgbClr val="5ACBF0"/>
          </p15:clr>
        </p15:guide>
        <p15:guide id="5" pos="72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Gray Bar_1">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3197523" y="0"/>
            <a:ext cx="8994476"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3519488" y="57150"/>
            <a:ext cx="8672511"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322054" y="370937"/>
            <a:ext cx="2587924" cy="5877463"/>
          </a:xfrm>
        </p:spPr>
        <p:txBody>
          <a:bodyPr/>
          <a:lstStyle>
            <a:lvl1pPr marL="0" indent="0">
              <a:buFontTx/>
              <a:buNone/>
              <a:defRPr sz="2000"/>
            </a:lvl1pPr>
            <a:lvl2pPr>
              <a:buFontTx/>
              <a:buNone/>
              <a:defRPr/>
            </a:lvl2pPr>
            <a:lvl3pPr>
              <a:buFontTx/>
              <a:buNone/>
              <a:defRPr/>
            </a:lvl3pPr>
          </a:lstStyle>
          <a:p>
            <a:pPr lvl="0"/>
            <a:r>
              <a:rPr lang="en-US" dirty="0"/>
              <a:t>Click to add text or choose an icon below to insert other content</a:t>
            </a:r>
          </a:p>
        </p:txBody>
      </p:sp>
      <p:sp>
        <p:nvSpPr>
          <p:cNvPr id="6" name="Content Placeholder 7"/>
          <p:cNvSpPr>
            <a:spLocks noGrp="1"/>
          </p:cNvSpPr>
          <p:nvPr>
            <p:ph sz="quarter" idx="11" hasCustomPrompt="1"/>
            <p:custDataLst>
              <p:tags r:id="rId4"/>
            </p:custDataLst>
          </p:nvPr>
        </p:nvSpPr>
        <p:spPr>
          <a:xfrm>
            <a:off x="3519578" y="1414463"/>
            <a:ext cx="8367623" cy="4846320"/>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7" name="Text Placeholder 6"/>
          <p:cNvSpPr>
            <a:spLocks noGrp="1"/>
          </p:cNvSpPr>
          <p:nvPr>
            <p:ph type="body" sz="quarter" idx="12" hasCustomPrompt="1"/>
            <p:custDataLst>
              <p:tags r:id="rId5"/>
            </p:custDataLst>
          </p:nvPr>
        </p:nvSpPr>
        <p:spPr>
          <a:xfrm>
            <a:off x="3519488" y="838200"/>
            <a:ext cx="8672511"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63782"/>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2217">
          <p15:clr>
            <a:srgbClr val="5ACBF0"/>
          </p15:clr>
        </p15:guide>
        <p15:guide id="2" pos="7488">
          <p15:clr>
            <a:srgbClr val="5ACBF0"/>
          </p15:clr>
        </p15:guide>
        <p15:guide id="3" orient="horz" pos="528">
          <p15:clr>
            <a:srgbClr val="5ACBF0"/>
          </p15:clr>
        </p15:guide>
        <p15:guide id="4" orient="horz" pos="888">
          <p15:clr>
            <a:srgbClr val="5ACBF0"/>
          </p15:clr>
        </p15:guide>
        <p15:guide id="5" orient="horz" pos="3945">
          <p15:clr>
            <a:srgbClr val="5ACBF0"/>
          </p15:clr>
        </p15:guide>
        <p15:guide id="6" orient="horz" pos="233">
          <p15:clr>
            <a:srgbClr val="5ACBF0"/>
          </p15:clr>
        </p15:guide>
        <p15:guide id="7" pos="203">
          <p15:clr>
            <a:srgbClr val="5ACBF0"/>
          </p15:clr>
        </p15:guide>
        <p15:guide id="8" pos="1835">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Gray Bar_2">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8534400" y="0"/>
            <a:ext cx="3657600"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609600" y="65776"/>
            <a:ext cx="7620000"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609600" y="1414462"/>
            <a:ext cx="7620000" cy="4846637"/>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6" name="Content Placeholder 7"/>
          <p:cNvSpPr>
            <a:spLocks noGrp="1"/>
          </p:cNvSpPr>
          <p:nvPr>
            <p:ph sz="quarter" idx="11" hasCustomPrompt="1"/>
            <p:custDataLst>
              <p:tags r:id="rId4"/>
            </p:custDataLst>
          </p:nvPr>
        </p:nvSpPr>
        <p:spPr>
          <a:xfrm>
            <a:off x="8737600" y="228600"/>
            <a:ext cx="3251200" cy="6019800"/>
          </a:xfrm>
        </p:spPr>
        <p:txBody>
          <a:bodyPr/>
          <a:lstStyle>
            <a:lvl1pPr marL="0" indent="0">
              <a:buNone/>
              <a:defRPr sz="2000"/>
            </a:lvl1pPr>
            <a:lvl2pPr marL="0" indent="0">
              <a:buNone/>
              <a:defRPr/>
            </a:lvl2pPr>
            <a:lvl3pPr marL="0" indent="0">
              <a:buNone/>
              <a:defRPr/>
            </a:lvl3pPr>
          </a:lstStyle>
          <a:p>
            <a:pPr lvl="0"/>
            <a:r>
              <a:rPr lang="en-US" dirty="0"/>
              <a:t>Click to add text or choose an icon below to insert other content</a:t>
            </a:r>
          </a:p>
        </p:txBody>
      </p:sp>
      <p:sp>
        <p:nvSpPr>
          <p:cNvPr id="7" name="Text Placeholder 6"/>
          <p:cNvSpPr>
            <a:spLocks noGrp="1"/>
          </p:cNvSpPr>
          <p:nvPr>
            <p:ph type="body" sz="quarter" idx="12" hasCustomPrompt="1"/>
            <p:custDataLst>
              <p:tags r:id="rId5"/>
            </p:custDataLst>
          </p:nvPr>
        </p:nvSpPr>
        <p:spPr>
          <a:xfrm>
            <a:off x="609601" y="838200"/>
            <a:ext cx="7625751"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5184">
          <p15:clr>
            <a:srgbClr val="5ACBF0"/>
          </p15:clr>
        </p15:guide>
        <p15:guide id="3" orient="horz" pos="3944">
          <p15:clr>
            <a:srgbClr val="5ACBF0"/>
          </p15:clr>
        </p15:guide>
        <p15:guide id="4" orient="horz" pos="888">
          <p15:clr>
            <a:srgbClr val="5ACBF0"/>
          </p15:clr>
        </p15:guide>
        <p15:guide id="5" orient="horz" pos="528">
          <p15:clr>
            <a:srgbClr val="5ACBF0"/>
          </p15:clr>
        </p15:guide>
        <p15:guide id="6" orient="horz" pos="144">
          <p15:clr>
            <a:srgbClr val="5ACBF0"/>
          </p15:clr>
        </p15:guide>
        <p15:guide id="7" pos="5503">
          <p15:clr>
            <a:srgbClr val="5ACBF0"/>
          </p15:clr>
        </p15:guide>
        <p15:guide id="8" pos="7560">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ntent Left Gray Bar">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0" y="0"/>
            <a:ext cx="4145280"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4449234" y="65776"/>
            <a:ext cx="7742767"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4449233" y="1414463"/>
            <a:ext cx="7437120" cy="4846637"/>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p:txBody>
      </p:sp>
      <p:sp>
        <p:nvSpPr>
          <p:cNvPr id="6" name="Content Placeholder 7"/>
          <p:cNvSpPr>
            <a:spLocks noGrp="1"/>
          </p:cNvSpPr>
          <p:nvPr>
            <p:ph sz="quarter" idx="11" hasCustomPrompt="1"/>
            <p:custDataLst>
              <p:tags r:id="rId4"/>
            </p:custDataLst>
          </p:nvPr>
        </p:nvSpPr>
        <p:spPr>
          <a:xfrm>
            <a:off x="274320" y="228600"/>
            <a:ext cx="3596640" cy="6019800"/>
          </a:xfrm>
        </p:spPr>
        <p:txBody>
          <a:bodyPr/>
          <a:lstStyle>
            <a:lvl1pPr marL="233363" indent="-233363">
              <a:buFont typeface="Arial" pitchFamily="34" charset="0"/>
              <a:buChar char="•"/>
              <a:defRPr sz="2000"/>
            </a:lvl1pPr>
            <a:lvl2pPr marL="457200" indent="-227013">
              <a:buFont typeface="Arial" pitchFamily="34" charset="0"/>
              <a:buChar char="–"/>
              <a:defRPr sz="1800" baseline="0"/>
            </a:lvl2pPr>
            <a:lvl3pPr marL="690563" indent="-236538">
              <a:buFont typeface="Arial" pitchFamily="34" charset="0"/>
              <a:buChar char="–"/>
              <a:tabLst>
                <a:tab pos="690563" algn="l"/>
              </a:tabLst>
              <a:defRPr sz="1600" baseline="0"/>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7" name="Text Placeholder 6"/>
          <p:cNvSpPr>
            <a:spLocks noGrp="1"/>
          </p:cNvSpPr>
          <p:nvPr>
            <p:ph type="body" sz="quarter" idx="12" hasCustomPrompt="1"/>
            <p:custDataLst>
              <p:tags r:id="rId5"/>
            </p:custDataLst>
          </p:nvPr>
        </p:nvSpPr>
        <p:spPr>
          <a:xfrm>
            <a:off x="4449234" y="838200"/>
            <a:ext cx="7742767"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orient="horz" pos="528">
          <p15:clr>
            <a:srgbClr val="5ACBF0"/>
          </p15:clr>
        </p15:guide>
        <p15:guide id="2" orient="horz" pos="888">
          <p15:clr>
            <a:srgbClr val="5ACBF0"/>
          </p15:clr>
        </p15:guide>
        <p15:guide id="3" orient="horz" pos="3944">
          <p15:clr>
            <a:srgbClr val="5ACBF0"/>
          </p15:clr>
        </p15:guide>
        <p15:guide id="4" pos="173">
          <p15:clr>
            <a:srgbClr val="5ACBF0"/>
          </p15:clr>
        </p15:guide>
        <p15:guide id="5" pos="2441">
          <p15:clr>
            <a:srgbClr val="5ACBF0"/>
          </p15:clr>
        </p15:guide>
        <p15:guide id="6" pos="7488">
          <p15:clr>
            <a:srgbClr val="5ACBF0"/>
          </p15:clr>
        </p15:guide>
        <p15:guide id="7" pos="2802">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77BCB2-9D0A-499A-B2BE-A59EFA404956}"/>
              </a:ext>
            </a:extLst>
          </p:cNvPr>
          <p:cNvPicPr>
            <a:picLocks noChangeAspect="1"/>
          </p:cNvPicPr>
          <p:nvPr>
            <p:custDataLst>
              <p:tags r:id="rId1"/>
            </p:custDataLst>
          </p:nvPr>
        </p:nvPicPr>
        <p:blipFill>
          <a:blip r:embed="rId5"/>
          <a:stretch>
            <a:fillRect/>
          </a:stretch>
        </p:blipFill>
        <p:spPr>
          <a:xfrm>
            <a:off x="0" y="0"/>
            <a:ext cx="12192000" cy="6858000"/>
          </a:xfrm>
          <a:prstGeom prst="rect">
            <a:avLst/>
          </a:prstGeom>
        </p:spPr>
      </p:pic>
      <p:pic>
        <p:nvPicPr>
          <p:cNvPr id="7" name="Picture 6"/>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8" name="TextBox 7"/>
          <p:cNvSpPr txBox="1"/>
          <p:nvPr>
            <p:custDataLst>
              <p:tags r:id="rId3"/>
            </p:custDataLst>
          </p:nvPr>
        </p:nvSpPr>
        <p:spPr>
          <a:xfrm>
            <a:off x="1360968" y="2558734"/>
            <a:ext cx="4363427" cy="923330"/>
          </a:xfrm>
          <a:prstGeom prst="rect">
            <a:avLst/>
          </a:prstGeom>
          <a:noFill/>
        </p:spPr>
        <p:txBody>
          <a:bodyPr wrap="square" rtlCol="0">
            <a:spAutoFit/>
          </a:bodyPr>
          <a:lstStyle/>
          <a:p>
            <a:r>
              <a:rPr lang="en-US" sz="5400" b="1" dirty="0"/>
              <a:t>Thank You</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d logo">
    <p:spTree>
      <p:nvGrpSpPr>
        <p:cNvPr id="1" name=""/>
        <p:cNvGrpSpPr/>
        <p:nvPr/>
      </p:nvGrpSpPr>
      <p:grpSpPr>
        <a:xfrm>
          <a:off x="0" y="0"/>
          <a:ext cx="0" cy="0"/>
          <a:chOff x="0" y="0"/>
          <a:chExt cx="0" cy="0"/>
        </a:xfrm>
      </p:grpSpPr>
      <p:pic>
        <p:nvPicPr>
          <p:cNvPr id="6" name="Picture 5"/>
          <p:cNvPicPr>
            <a:picLocks noChangeAspect="1"/>
          </p:cNvPicPr>
          <p:nvPr>
            <p:custDataLst>
              <p:tags r:id="rId1"/>
            </p:custDataLst>
          </p:nvPr>
        </p:nvPicPr>
        <p:blipFill>
          <a:blip r:embed="rId3">
            <a:extLst>
              <a:ext uri="{28A0092B-C50C-407E-A947-70E740481C1C}">
                <a14:useLocalDpi xmlns:a14="http://schemas.microsoft.com/office/drawing/2010/main"/>
              </a:ext>
            </a:extLst>
          </a:blip>
          <a:stretch>
            <a:fillRect/>
          </a:stretch>
        </p:blipFill>
        <p:spPr>
          <a:xfrm>
            <a:off x="4267351" y="2843832"/>
            <a:ext cx="3657298" cy="1170335"/>
          </a:xfrm>
          <a:prstGeom prst="rect">
            <a:avLst/>
          </a:prstGeom>
        </p:spPr>
      </p:pic>
      <p:sp>
        <p:nvSpPr>
          <p:cNvPr id="3" name="TextBox 2"/>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lvl1pPr>
              <a:defRPr/>
            </a:lvl1pPr>
          </a:lstStyle>
          <a:p>
            <a:r>
              <a:rPr lang="en-US" dirty="0"/>
              <a:t>Click to Add a Title</a:t>
            </a:r>
          </a:p>
        </p:txBody>
      </p:sp>
      <p:sp>
        <p:nvSpPr>
          <p:cNvPr id="3" name="Content Placeholder 2"/>
          <p:cNvSpPr>
            <a:spLocks noGrp="1"/>
          </p:cNvSpPr>
          <p:nvPr>
            <p:ph idx="1" hasCustomPrompt="1"/>
            <p:custDataLst>
              <p:tags r:id="rId2"/>
            </p:custDataLst>
          </p:nvPr>
        </p:nvSpPr>
        <p:spPr/>
        <p:txBody>
          <a:bodyPr/>
          <a:lstStyle>
            <a:lvl1pPr>
              <a:defRPr/>
            </a:lvl1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3">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3" name="Vertical Text Placeholder 2"/>
          <p:cNvSpPr>
            <a:spLocks noGrp="1"/>
          </p:cNvSpPr>
          <p:nvPr>
            <p:ph type="body" orient="vert" idx="1"/>
            <p:custDataLst>
              <p:tags r:id="rId2"/>
            </p:custDataLst>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9770300" y="365125"/>
            <a:ext cx="1813687" cy="5897566"/>
          </a:xfrm>
        </p:spPr>
        <p:txBody>
          <a:bodyPr vert="eaVert"/>
          <a:lstStyle/>
          <a:p>
            <a:r>
              <a:rPr lang="en-US"/>
              <a:t>Click to edit Master title style</a:t>
            </a:r>
            <a:endParaRPr lang="en-US" dirty="0"/>
          </a:p>
        </p:txBody>
      </p:sp>
      <p:sp>
        <p:nvSpPr>
          <p:cNvPr id="3" name="Vertical Text Placeholder 2"/>
          <p:cNvSpPr>
            <a:spLocks noGrp="1"/>
          </p:cNvSpPr>
          <p:nvPr>
            <p:ph type="body" orient="vert" idx="1"/>
            <p:custDataLst>
              <p:tags r:id="rId2"/>
            </p:custDataLst>
          </p:nvPr>
        </p:nvSpPr>
        <p:spPr>
          <a:xfrm>
            <a:off x="609601" y="365125"/>
            <a:ext cx="9022914" cy="589756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2116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2116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7685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ynopsys 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644057EF-F0C7-4197-82D0-267908AF3CF8}"/>
              </a:ext>
            </a:extLst>
          </p:cNvPr>
          <p:cNvPicPr>
            <a:picLocks noChangeAspect="1"/>
          </p:cNvPicPr>
          <p:nvPr>
            <p:custDataLst>
              <p:tags r:id="rId1"/>
            </p:custDataLst>
          </p:nvPr>
        </p:nvPicPr>
        <p:blipFill>
          <a:blip r:embed="rId8"/>
          <a:stretch>
            <a:fillRect/>
          </a:stretch>
        </p:blipFill>
        <p:spPr>
          <a:xfrm>
            <a:off x="0" y="0"/>
            <a:ext cx="12192000" cy="6858000"/>
          </a:xfrm>
          <a:prstGeom prst="rect">
            <a:avLst/>
          </a:prstGeom>
        </p:spPr>
      </p:pic>
      <p:pic>
        <p:nvPicPr>
          <p:cNvPr id="12" name="Picture 11"/>
          <p:cNvPicPr>
            <a:picLocks noChangeAspect="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8" name="Text Placeholder 15"/>
          <p:cNvSpPr>
            <a:spLocks noGrp="1"/>
          </p:cNvSpPr>
          <p:nvPr>
            <p:ph type="body" sz="quarter" idx="10" hasCustomPrompt="1"/>
            <p:custDataLst>
              <p:tags r:id="rId3"/>
            </p:custDataLst>
          </p:nvPr>
        </p:nvSpPr>
        <p:spPr>
          <a:xfrm>
            <a:off x="609600" y="4108495"/>
            <a:ext cx="10962523" cy="731520"/>
          </a:xfrm>
        </p:spPr>
        <p:txBody>
          <a:bodyPr anchor="b"/>
          <a:lstStyle>
            <a:lvl1pPr marL="0" indent="0" algn="l">
              <a:buNone/>
              <a:defRPr sz="2000" baseline="0">
                <a:solidFill>
                  <a:schemeClr val="tx1"/>
                </a:solidFill>
                <a:effectLst/>
              </a:defRPr>
            </a:lvl1pPr>
            <a:lvl2pPr marL="0" indent="0" algn="ctr">
              <a:buNone/>
              <a:defRPr>
                <a:solidFill>
                  <a:schemeClr val="tx1">
                    <a:lumMod val="65000"/>
                    <a:lumOff val="35000"/>
                  </a:schemeClr>
                </a:solidFill>
              </a:defRPr>
            </a:lvl2pPr>
            <a:lvl3pPr algn="ctr">
              <a:defRPr>
                <a:solidFill>
                  <a:schemeClr val="tx1">
                    <a:lumMod val="65000"/>
                    <a:lumOff val="35000"/>
                  </a:schemeClr>
                </a:solidFill>
              </a:defRPr>
            </a:lvl3pPr>
            <a:lvl4pPr algn="ctr">
              <a:defRPr>
                <a:solidFill>
                  <a:schemeClr val="tx1">
                    <a:lumMod val="65000"/>
                    <a:lumOff val="35000"/>
                  </a:schemeClr>
                </a:solidFill>
              </a:defRPr>
            </a:lvl4pPr>
            <a:lvl5pPr algn="ctr">
              <a:defRPr>
                <a:solidFill>
                  <a:schemeClr val="tx1">
                    <a:lumMod val="65000"/>
                    <a:lumOff val="35000"/>
                  </a:schemeClr>
                </a:solidFill>
              </a:defRPr>
            </a:lvl5pPr>
          </a:lstStyle>
          <a:p>
            <a:pPr lvl="0"/>
            <a:r>
              <a:rPr lang="en-US" dirty="0"/>
              <a:t>Presenter’s Name</a:t>
            </a:r>
          </a:p>
        </p:txBody>
      </p:sp>
      <p:sp>
        <p:nvSpPr>
          <p:cNvPr id="9" name="Text Placeholder 18"/>
          <p:cNvSpPr>
            <a:spLocks noGrp="1"/>
          </p:cNvSpPr>
          <p:nvPr>
            <p:ph type="body" sz="quarter" idx="11" hasCustomPrompt="1"/>
            <p:custDataLst>
              <p:tags r:id="rId4"/>
            </p:custDataLst>
          </p:nvPr>
        </p:nvSpPr>
        <p:spPr>
          <a:xfrm>
            <a:off x="609600" y="4861720"/>
            <a:ext cx="4876800" cy="396815"/>
          </a:xfrm>
        </p:spPr>
        <p:txBody>
          <a:bodyPr anchor="b"/>
          <a:lstStyle>
            <a:lvl1pPr algn="l">
              <a:buNone/>
              <a:defRPr sz="1800">
                <a:solidFill>
                  <a:schemeClr val="tx1"/>
                </a:solidFill>
                <a:effectLst/>
              </a:defRPr>
            </a:lvl1pPr>
          </a:lstStyle>
          <a:p>
            <a:pPr lvl="0"/>
            <a:r>
              <a:rPr lang="en-US" dirty="0"/>
              <a:t>Date</a:t>
            </a:r>
          </a:p>
        </p:txBody>
      </p:sp>
      <p:sp>
        <p:nvSpPr>
          <p:cNvPr id="21" name="Subtitle 2"/>
          <p:cNvSpPr>
            <a:spLocks noGrp="1"/>
          </p:cNvSpPr>
          <p:nvPr>
            <p:ph type="subTitle" idx="1" hasCustomPrompt="1"/>
            <p:custDataLst>
              <p:tags r:id="rId5"/>
            </p:custDataLst>
          </p:nvPr>
        </p:nvSpPr>
        <p:spPr>
          <a:xfrm>
            <a:off x="609600" y="3094851"/>
            <a:ext cx="10963923" cy="917516"/>
          </a:xfrm>
        </p:spPr>
        <p:txBody>
          <a:bodyPr/>
          <a:lstStyle>
            <a:lvl1pPr marL="0" indent="0" algn="l">
              <a:buNone/>
              <a:defRPr sz="2800" b="0">
                <a:solidFill>
                  <a:schemeClr val="tx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Subtitle</a:t>
            </a:r>
          </a:p>
        </p:txBody>
      </p:sp>
      <p:sp>
        <p:nvSpPr>
          <p:cNvPr id="22" name="Title 1"/>
          <p:cNvSpPr>
            <a:spLocks noGrp="1"/>
          </p:cNvSpPr>
          <p:nvPr>
            <p:ph type="ctrTitle" hasCustomPrompt="1"/>
            <p:custDataLst>
              <p:tags r:id="rId6"/>
            </p:custDataLst>
          </p:nvPr>
        </p:nvSpPr>
        <p:spPr>
          <a:xfrm>
            <a:off x="609600" y="1895641"/>
            <a:ext cx="10972800" cy="1177506"/>
          </a:xfrm>
        </p:spPr>
        <p:txBody>
          <a:bodyPr anchor="b">
            <a:noAutofit/>
          </a:bodyPr>
          <a:lstStyle>
            <a:lvl1pPr algn="l">
              <a:defRPr sz="3600">
                <a:solidFill>
                  <a:schemeClr val="tx1"/>
                </a:solidFill>
                <a:effectLst/>
              </a:defRPr>
            </a:lvl1pPr>
          </a:lstStyle>
          <a:p>
            <a:r>
              <a:rPr lang="en-US" dirty="0"/>
              <a:t>Click to Add a Title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Legal Disclosure NDA">
    <p:spTree>
      <p:nvGrpSpPr>
        <p:cNvPr id="1" name=""/>
        <p:cNvGrpSpPr/>
        <p:nvPr/>
      </p:nvGrpSpPr>
      <p:grpSpPr>
        <a:xfrm>
          <a:off x="0" y="0"/>
          <a:ext cx="0" cy="0"/>
          <a:chOff x="0" y="0"/>
          <a:chExt cx="0" cy="0"/>
        </a:xfrm>
      </p:grpSpPr>
      <p:sp>
        <p:nvSpPr>
          <p:cNvPr id="2" name="Content Placeholder 2"/>
          <p:cNvSpPr>
            <a:spLocks noGrp="1"/>
          </p:cNvSpPr>
          <p:nvPr>
            <p:custDataLst>
              <p:tags r:id="rId1"/>
            </p:custDataLst>
          </p:nvPr>
        </p:nvSpPr>
        <p:spPr>
          <a:xfrm>
            <a:off x="609600" y="609601"/>
            <a:ext cx="10972800" cy="452596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027113"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buNone/>
            </a:pPr>
            <a:r>
              <a:rPr lang="en-US" b="1" dirty="0"/>
              <a:t>CONFIDENTIAL INFORMATION</a:t>
            </a:r>
          </a:p>
          <a:p>
            <a:pPr marL="0" indent="0">
              <a:buNone/>
            </a:pPr>
            <a:r>
              <a:rPr lang="en-US" dirty="0"/>
              <a:t>The following material is confidential information of Synopsys and is being disclosed to you pursuant to a non-disclosure agreement between you or your employer and Synopsys. The material being disclosed may only be used as permitted under such non-disclosure agreement. </a:t>
            </a:r>
          </a:p>
          <a:p>
            <a:pPr>
              <a:buNone/>
            </a:pPr>
            <a:r>
              <a:rPr lang="en-US" dirty="0"/>
              <a:t> </a:t>
            </a:r>
          </a:p>
          <a:p>
            <a:pPr>
              <a:buNone/>
            </a:pPr>
            <a:r>
              <a:rPr lang="en-US" b="1" dirty="0"/>
              <a:t>IMPORTANT NOTICE</a:t>
            </a:r>
          </a:p>
          <a:p>
            <a:pPr marL="0" indent="0">
              <a:buNone/>
            </a:pPr>
            <a:r>
              <a:rPr lang="en-US" dirty="0"/>
              <a:t>In the event information in this presentation reflects Synopsys’ future plans, such plans are as of the date of this presentation and are subject to change. Synopsys is not obligated to develop the products with the features and functionality discussed in these materials. In any event, Synopsys’ products may be offered and purchased only pursuant to an authorized quote and purchase order or a mutually agreed upon written contract. </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3945">
          <p15:clr>
            <a:srgbClr val="5ACBF0"/>
          </p15:clr>
        </p15:guide>
        <p15:guide id="4" orient="horz" pos="372">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a:xfrm>
            <a:off x="609600" y="68574"/>
            <a:ext cx="11582400" cy="1143000"/>
          </a:xfrm>
        </p:spPr>
        <p:txBody>
          <a:bodyPr/>
          <a:lstStyle/>
          <a:p>
            <a:r>
              <a:rPr lang="en-US" dirty="0"/>
              <a:t>Click to Add a Title</a:t>
            </a:r>
          </a:p>
        </p:txBody>
      </p:sp>
      <p:sp>
        <p:nvSpPr>
          <p:cNvPr id="3" name="Content Placeholder 2"/>
          <p:cNvSpPr>
            <a:spLocks noGrp="1"/>
          </p:cNvSpPr>
          <p:nvPr>
            <p:ph idx="1" hasCustomPrompt="1"/>
            <p:custDataLst>
              <p:tags r:id="rId2"/>
            </p:custDataLst>
          </p:nvPr>
        </p:nvSpPr>
        <p:spPr>
          <a:xfrm>
            <a:off x="609600" y="1414463"/>
            <a:ext cx="10972800" cy="4848225"/>
          </a:xfrm>
        </p:spPr>
        <p:txBody>
          <a:bodyPr vert="horz" lIns="91440" tIns="45720" rIns="91440" bIns="45720" rtlCol="0">
            <a:noAutofit/>
          </a:bodyPr>
          <a:lstStyle>
            <a:lvl1pPr>
              <a:defRPr baseline="0"/>
            </a:lvl1pPr>
            <a:lvl2pPr>
              <a:defRPr/>
            </a:lvl2pPr>
            <a:lvl3pPr>
              <a:defRPr/>
            </a:lvl3pPr>
            <a:lvl4pPr>
              <a:defRPr/>
            </a:lvl4pPr>
            <a:lvl5pPr>
              <a:defRPr/>
            </a:lvl5pPr>
            <a:lvl6pPr>
              <a:defRPr/>
            </a:lvl6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2" hasCustomPrompt="1"/>
            <p:custDataLst>
              <p:tags r:id="rId3"/>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5" name="TextBox 4"/>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7">
          <p15:clr>
            <a:srgbClr val="5ACBF0"/>
          </p15:clr>
        </p15:guide>
        <p15:guide id="5" orient="horz" pos="52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B48F746-CEB3-4F47-8DCC-9A7E1FDEAD0A}"/>
              </a:ext>
            </a:extLst>
          </p:cNvPr>
          <p:cNvPicPr>
            <a:picLocks noChangeAspect="1"/>
          </p:cNvPicPr>
          <p:nvPr>
            <p:custDataLst>
              <p:tags r:id="rId1"/>
            </p:custDataLst>
          </p:nvPr>
        </p:nvPicPr>
        <p:blipFill>
          <a:blip r:embed="rId5"/>
          <a:stretch>
            <a:fillRect/>
          </a:stretch>
        </p:blipFill>
        <p:spPr bwMode="invGray">
          <a:xfrm>
            <a:off x="-9" y="1215389"/>
            <a:ext cx="12192357" cy="1295438"/>
          </a:xfrm>
          <a:prstGeom prst="rect">
            <a:avLst/>
          </a:prstGeom>
        </p:spPr>
      </p:pic>
      <p:sp>
        <p:nvSpPr>
          <p:cNvPr id="2" name="Title 1"/>
          <p:cNvSpPr>
            <a:spLocks noGrp="1"/>
          </p:cNvSpPr>
          <p:nvPr>
            <p:ph type="title"/>
            <p:custDataLst>
              <p:tags r:id="rId2"/>
            </p:custDataLst>
          </p:nvPr>
        </p:nvSpPr>
        <p:spPr>
          <a:xfrm>
            <a:off x="609600" y="1295400"/>
            <a:ext cx="11582400" cy="1143000"/>
          </a:xfrm>
        </p:spPr>
        <p:txBody>
          <a:bodyPr/>
          <a:lstStyle>
            <a:lvl1pPr>
              <a:defRPr>
                <a:solidFill>
                  <a:srgbClr val="FFFFFF"/>
                </a:solidFill>
                <a:effectLst>
                  <a:outerShdw blurRad="38100" dist="38100" dir="2700000" algn="tl">
                    <a:srgbClr val="000000">
                      <a:alpha val="43137"/>
                    </a:srgbClr>
                  </a:outerShdw>
                </a:effectLst>
              </a:defRPr>
            </a:lvl1pPr>
          </a:lstStyle>
          <a:p>
            <a:r>
              <a:rPr lang="en-US"/>
              <a:t>Click to edit Master title style</a:t>
            </a:r>
            <a:endParaRPr lang="en-US" dirty="0"/>
          </a:p>
        </p:txBody>
      </p:sp>
      <p:sp>
        <p:nvSpPr>
          <p:cNvPr id="7" name="Text Placeholder 6"/>
          <p:cNvSpPr>
            <a:spLocks noGrp="1"/>
          </p:cNvSpPr>
          <p:nvPr>
            <p:ph type="body" sz="quarter" idx="10" hasCustomPrompt="1"/>
            <p:custDataLst>
              <p:tags r:id="rId3"/>
            </p:custDataLst>
          </p:nvPr>
        </p:nvSpPr>
        <p:spPr>
          <a:xfrm>
            <a:off x="1524000" y="2688610"/>
            <a:ext cx="10058400" cy="3559791"/>
          </a:xfrm>
        </p:spPr>
        <p:txBody>
          <a:bodyPr/>
          <a:lstStyle>
            <a:lvl1pPr>
              <a:spcBef>
                <a:spcPts val="1867"/>
              </a:spcBef>
              <a:spcAft>
                <a:spcPts val="0"/>
              </a:spcAft>
              <a:buFontTx/>
              <a:buNone/>
              <a:defRPr baseline="0"/>
            </a:lvl1pPr>
            <a:lvl2pPr>
              <a:buFontTx/>
              <a:buNone/>
              <a:defRPr/>
            </a:lvl2pPr>
            <a:lvl3pPr>
              <a:buFontTx/>
              <a:buNone/>
              <a:defRPr/>
            </a:lvl3pPr>
            <a:lvl4pPr>
              <a:buFontTx/>
              <a:buNone/>
              <a:defRPr/>
            </a:lvl4pPr>
            <a:lvl5pPr>
              <a:buFontTx/>
              <a:buNone/>
              <a:defRPr/>
            </a:lvl5pPr>
          </a:lstStyle>
          <a:p>
            <a:pPr lvl="0"/>
            <a:r>
              <a:rPr lang="en-US" dirty="0"/>
              <a:t>Click to add agenda topics --- no bullets here</a:t>
            </a:r>
          </a:p>
        </p:txBody>
      </p:sp>
      <p:sp>
        <p:nvSpPr>
          <p:cNvPr id="5" name="TextBox 4"/>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orient="horz" pos="1693">
          <p15:clr>
            <a:srgbClr val="5ACBF0"/>
          </p15:clr>
        </p15:guide>
        <p15:guide id="2" pos="960">
          <p15:clr>
            <a:srgbClr val="5ACBF0"/>
          </p15:clr>
        </p15:guide>
        <p15:guide id="3" pos="7296">
          <p15:clr>
            <a:srgbClr val="5ACBF0"/>
          </p15:clr>
        </p15:guide>
        <p15:guide id="4" orient="horz" pos="3945">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D20E43-B3EE-4B3C-8232-551DC61A70ED}"/>
              </a:ext>
            </a:extLst>
          </p:cNvPr>
          <p:cNvPicPr>
            <a:picLocks noChangeAspect="1"/>
          </p:cNvPicPr>
          <p:nvPr>
            <p:custDataLst>
              <p:tags r:id="rId1"/>
            </p:custDataLst>
          </p:nvPr>
        </p:nvPicPr>
        <p:blipFill>
          <a:blip r:embed="rId5"/>
          <a:stretch>
            <a:fillRect/>
          </a:stretch>
        </p:blipFill>
        <p:spPr bwMode="invGray">
          <a:xfrm>
            <a:off x="-1" y="2021760"/>
            <a:ext cx="12192005" cy="2540001"/>
          </a:xfrm>
          <a:prstGeom prst="rect">
            <a:avLst/>
          </a:prstGeom>
        </p:spPr>
      </p:pic>
      <p:sp>
        <p:nvSpPr>
          <p:cNvPr id="2" name="Title 1"/>
          <p:cNvSpPr>
            <a:spLocks noGrp="1"/>
          </p:cNvSpPr>
          <p:nvPr>
            <p:ph type="title" hasCustomPrompt="1"/>
            <p:custDataLst>
              <p:tags r:id="rId2"/>
            </p:custDataLst>
          </p:nvPr>
        </p:nvSpPr>
        <p:spPr>
          <a:xfrm>
            <a:off x="609601" y="2010333"/>
            <a:ext cx="10384465" cy="1253863"/>
          </a:xfrm>
        </p:spPr>
        <p:txBody>
          <a:bodyPr anchor="b">
            <a:normAutofit/>
          </a:bodyPr>
          <a:lstStyle>
            <a:lvl1pPr>
              <a:defRPr sz="3400">
                <a:solidFill>
                  <a:srgbClr val="FFFFFF"/>
                </a:solidFill>
                <a:effectLst>
                  <a:outerShdw blurRad="38100" dist="38100" dir="2700000" algn="tl">
                    <a:srgbClr val="000000">
                      <a:alpha val="43137"/>
                    </a:srgbClr>
                  </a:outerShdw>
                </a:effectLst>
              </a:defRPr>
            </a:lvl1pPr>
          </a:lstStyle>
          <a:p>
            <a:r>
              <a:rPr lang="en-US" dirty="0"/>
              <a:t>Click to Add a Title – Transition Slide</a:t>
            </a:r>
          </a:p>
        </p:txBody>
      </p:sp>
      <p:sp>
        <p:nvSpPr>
          <p:cNvPr id="3" name="Text Placeholder 2"/>
          <p:cNvSpPr>
            <a:spLocks noGrp="1"/>
          </p:cNvSpPr>
          <p:nvPr>
            <p:ph type="body" idx="1"/>
            <p:custDataLst>
              <p:tags r:id="rId3"/>
            </p:custDataLst>
          </p:nvPr>
        </p:nvSpPr>
        <p:spPr>
          <a:xfrm>
            <a:off x="609601" y="3430818"/>
            <a:ext cx="10384465" cy="1119515"/>
          </a:xfrm>
        </p:spPr>
        <p:txBody>
          <a:bodyPr/>
          <a:lstStyle>
            <a:lvl1pPr marL="0" indent="0">
              <a:buNone/>
              <a:defRPr sz="2400" i="1">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TextBox 4"/>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6936">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Sub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p>
            <a:r>
              <a:rPr lang="en-US" dirty="0"/>
              <a:t>Click to Add a Title</a:t>
            </a:r>
          </a:p>
        </p:txBody>
      </p:sp>
      <p:sp>
        <p:nvSpPr>
          <p:cNvPr id="3" name="Content Placeholder 2"/>
          <p:cNvSpPr>
            <a:spLocks noGrp="1"/>
          </p:cNvSpPr>
          <p:nvPr>
            <p:ph sz="half" idx="1" hasCustomPrompt="1"/>
            <p:custDataLst>
              <p:tags r:id="rId2"/>
            </p:custDataLst>
          </p:nvPr>
        </p:nvSpPr>
        <p:spPr>
          <a:xfrm>
            <a:off x="609600" y="1414463"/>
            <a:ext cx="5384800" cy="4848225"/>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custDataLst>
              <p:tags r:id="rId3"/>
            </p:custDataLst>
          </p:nvPr>
        </p:nvSpPr>
        <p:spPr>
          <a:xfrm>
            <a:off x="6197600" y="1414463"/>
            <a:ext cx="5384800" cy="4848225"/>
          </a:xfrm>
        </p:spPr>
        <p:txBody>
          <a:bodyPr vert="horz" lIns="91440" tIns="45720" rIns="91440" bIns="45720" rtlCol="0">
            <a:noAutofit/>
          </a:bodyPr>
          <a:lstStyle>
            <a:lvl1pPr>
              <a:defRPr/>
            </a:lvl1pPr>
            <a:lvl2pPr>
              <a:defRPr/>
            </a:lvl2pPr>
            <a:lvl3pPr>
              <a:defRPr/>
            </a:lvl3pPr>
            <a:lvl4pPr>
              <a:defRPr baseline="0"/>
            </a:lvl4pPr>
            <a:lvl5pPr>
              <a:defRPr baseline="0"/>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2" hasCustomPrompt="1"/>
            <p:custDataLst>
              <p:tags r:id="rId4"/>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6" name="TextBox 5"/>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3" name="TextBox 2"/>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3.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2.xml"/><Relationship Id="rId32" Type="http://schemas.openxmlformats.org/officeDocument/2006/relationships/tags" Target="../tags/tag1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28"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5.xml"/><Relationship Id="rId30" Type="http://schemas.openxmlformats.org/officeDocument/2006/relationships/tags" Target="../tags/tag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24"/>
            </p:custDataLst>
          </p:nvPr>
        </p:nvSpPr>
        <p:spPr>
          <a:xfrm>
            <a:off x="609600" y="68574"/>
            <a:ext cx="11581896"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custDataLst>
              <p:tags r:id="rId25"/>
            </p:custDataLst>
          </p:nvPr>
        </p:nvSpPr>
        <p:spPr>
          <a:xfrm>
            <a:off x="609600" y="1414463"/>
            <a:ext cx="10972800" cy="484822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pic>
        <p:nvPicPr>
          <p:cNvPr id="7" name="Picture 6"/>
          <p:cNvPicPr>
            <a:picLocks noChangeAspect="1"/>
          </p:cNvPicPr>
          <p:nvPr>
            <p:custDataLst>
              <p:tags r:id="rId26"/>
            </p:custDataLst>
          </p:nvPr>
        </p:nvPicPr>
        <p:blipFill>
          <a:blip r:embed="rId33"/>
          <a:stretch>
            <a:fillRect/>
          </a:stretch>
        </p:blipFill>
        <p:spPr>
          <a:xfrm>
            <a:off x="11101153" y="6542971"/>
            <a:ext cx="881902" cy="217536"/>
          </a:xfrm>
          <a:prstGeom prst="rect">
            <a:avLst/>
          </a:prstGeom>
        </p:spPr>
      </p:pic>
      <p:sp>
        <p:nvSpPr>
          <p:cNvPr id="8" name="TextBox 7"/>
          <p:cNvSpPr txBox="1"/>
          <p:nvPr>
            <p:custDataLst>
              <p:tags r:id="rId27"/>
            </p:custDataLst>
          </p:nvPr>
        </p:nvSpPr>
        <p:spPr>
          <a:xfrm>
            <a:off x="163812" y="6516189"/>
            <a:ext cx="3759200" cy="230832"/>
          </a:xfrm>
          <a:prstGeom prst="rect">
            <a:avLst/>
          </a:prstGeom>
          <a:noFill/>
        </p:spPr>
        <p:txBody>
          <a:bodyPr wrap="square" rtlCol="0">
            <a:spAutoFit/>
          </a:bodyPr>
          <a:lstStyle/>
          <a:p>
            <a:r>
              <a:rPr lang="en-US" sz="900" dirty="0">
                <a:solidFill>
                  <a:schemeClr val="tx1">
                    <a:lumMod val="50000"/>
                    <a:lumOff val="50000"/>
                  </a:schemeClr>
                </a:solidFill>
              </a:rPr>
              <a:t>© 2018 Synopsys, Inc. </a:t>
            </a:r>
          </a:p>
        </p:txBody>
      </p:sp>
      <p:sp>
        <p:nvSpPr>
          <p:cNvPr id="9" name="TextBox 8"/>
          <p:cNvSpPr txBox="1"/>
          <p:nvPr>
            <p:custDataLst>
              <p:tags r:id="rId28"/>
            </p:custDataLst>
          </p:nvPr>
        </p:nvSpPr>
        <p:spPr>
          <a:xfrm>
            <a:off x="1157671" y="6516189"/>
            <a:ext cx="853440" cy="230832"/>
          </a:xfrm>
          <a:prstGeom prst="rect">
            <a:avLst/>
          </a:prstGeom>
          <a:noFill/>
        </p:spPr>
        <p:txBody>
          <a:bodyPr wrap="square" rtlCol="0">
            <a:spAutoFit/>
          </a:bodyPr>
          <a:lstStyle/>
          <a:p>
            <a:pPr algn="ctr"/>
            <a:fld id="{CAE2347F-76BC-4690-80B5-B24BA0EA7B0A}" type="slidenum">
              <a:rPr lang="en-US" sz="900" dirty="0">
                <a:solidFill>
                  <a:schemeClr val="tx1">
                    <a:lumMod val="50000"/>
                    <a:lumOff val="50000"/>
                  </a:schemeClr>
                </a:solidFill>
              </a:rPr>
              <a:pPr algn="ctr"/>
              <a:t>‹#›</a:t>
            </a:fld>
            <a:endParaRPr lang="en-US" sz="900" dirty="0">
              <a:solidFill>
                <a:schemeClr val="tx1">
                  <a:lumMod val="50000"/>
                  <a:lumOff val="50000"/>
                </a:schemeClr>
              </a:solidFill>
            </a:endParaRPr>
          </a:p>
        </p:txBody>
      </p:sp>
      <p:sp>
        <p:nvSpPr>
          <p:cNvPr id="10" name="TaggedShape" hidden="1"/>
          <p:cNvSpPr/>
          <p:nvPr>
            <p:custDataLst>
              <p:tags r:id="rId29"/>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4" name="TaggedShape" hidden="1"/>
          <p:cNvSpPr/>
          <p:nvPr>
            <p:custDataLst>
              <p:tags r:id="rId30"/>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5" name="TaggedShape" hidden="1"/>
          <p:cNvSpPr/>
          <p:nvPr>
            <p:custDataLst>
              <p:tags r:id="rId31"/>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6" name="TaggedShape" hidden="1"/>
          <p:cNvSpPr/>
          <p:nvPr>
            <p:custDataLst>
              <p:tags r:id="rId32"/>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60" r:id="rId3"/>
    <p:sldLayoutId id="2147483676" r:id="rId4"/>
    <p:sldLayoutId id="2147483661" r:id="rId5"/>
    <p:sldLayoutId id="2147483662" r:id="rId6"/>
    <p:sldLayoutId id="2147483651" r:id="rId7"/>
    <p:sldLayoutId id="2147483663" r:id="rId8"/>
    <p:sldLayoutId id="2147483675" r:id="rId9"/>
    <p:sldLayoutId id="2147483655"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58" r:id="rId20"/>
    <p:sldLayoutId id="2147483659" r:id="rId21"/>
    <p:sldLayoutId id="2147483677" r:id="rId22"/>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A4A3A4"/>
          </p15:clr>
        </p15:guide>
        <p15:guide id="3" pos="3840">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DSP Processors Solutions</a:t>
            </a:r>
          </a:p>
        </p:txBody>
      </p:sp>
      <p:graphicFrame>
        <p:nvGraphicFramePr>
          <p:cNvPr id="9" name="Table 8"/>
          <p:cNvGraphicFramePr>
            <a:graphicFrameLocks noGrp="1"/>
          </p:cNvGraphicFramePr>
          <p:nvPr>
            <p:extLst>
              <p:ext uri="{D42A27DB-BD31-4B8C-83A1-F6EECF244321}">
                <p14:modId xmlns:p14="http://schemas.microsoft.com/office/powerpoint/2010/main" val="3864771004"/>
              </p:ext>
            </p:extLst>
          </p:nvPr>
        </p:nvGraphicFramePr>
        <p:xfrm>
          <a:off x="1965960" y="1066800"/>
          <a:ext cx="8244840" cy="4653696"/>
        </p:xfrm>
        <a:graphic>
          <a:graphicData uri="http://schemas.openxmlformats.org/drawingml/2006/table">
            <a:tbl>
              <a:tblPr firstRow="1" bandRow="1">
                <a:tableStyleId>{5C22544A-7EE6-4342-B048-85BDC9FD1C3A}</a:tableStyleId>
              </a:tblPr>
              <a:tblGrid>
                <a:gridCol w="3901440">
                  <a:extLst>
                    <a:ext uri="{9D8B030D-6E8A-4147-A177-3AD203B41FA5}">
                      <a16:colId xmlns:a16="http://schemas.microsoft.com/office/drawing/2014/main" val="20000"/>
                    </a:ext>
                  </a:extLst>
                </a:gridCol>
                <a:gridCol w="4343400">
                  <a:extLst>
                    <a:ext uri="{9D8B030D-6E8A-4147-A177-3AD203B41FA5}">
                      <a16:colId xmlns:a16="http://schemas.microsoft.com/office/drawing/2014/main" val="20001"/>
                    </a:ext>
                  </a:extLst>
                </a:gridCol>
              </a:tblGrid>
              <a:tr h="533400">
                <a:tc>
                  <a:txBody>
                    <a:bodyPr/>
                    <a:lstStyle/>
                    <a:p>
                      <a:pPr algn="ctr"/>
                      <a:r>
                        <a:rPr lang="en-US" sz="1400" dirty="0"/>
                        <a:t>DSP Bottleneck</a:t>
                      </a:r>
                    </a:p>
                  </a:txBody>
                  <a:tcPr anchor="ctr"/>
                </a:tc>
                <a:tc>
                  <a:txBody>
                    <a:bodyPr/>
                    <a:lstStyle/>
                    <a:p>
                      <a:pPr algn="ctr"/>
                      <a:r>
                        <a:rPr lang="en-US" sz="1400" dirty="0"/>
                        <a:t>Solution</a:t>
                      </a:r>
                    </a:p>
                  </a:txBody>
                  <a:tcPr anchor="ctr">
                    <a:solidFill>
                      <a:schemeClr val="accent2"/>
                    </a:solidFill>
                  </a:tcPr>
                </a:tc>
                <a:extLst>
                  <a:ext uri="{0D108BD9-81ED-4DB2-BD59-A6C34878D82A}">
                    <a16:rowId xmlns:a16="http://schemas.microsoft.com/office/drawing/2014/main" val="10000"/>
                  </a:ext>
                </a:extLst>
              </a:tr>
              <a:tr h="7744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solidFill>
                            <a:schemeClr val="tx1"/>
                          </a:solidFill>
                        </a:rPr>
                        <a:t>Most operations are multiplications followed by addition of result (accumulation)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t>Hardware Multiply accumulate operations (MAC) </a:t>
                      </a:r>
                    </a:p>
                    <a:p>
                      <a:endParaRPr lang="en-US" sz="1400" dirty="0"/>
                    </a:p>
                  </a:txBody>
                  <a:tcPr>
                    <a:solidFill>
                      <a:schemeClr val="accent2">
                        <a:lumMod val="20000"/>
                        <a:lumOff val="80000"/>
                      </a:schemeClr>
                    </a:solidFill>
                  </a:tcPr>
                </a:tc>
                <a:extLst>
                  <a:ext uri="{0D108BD9-81ED-4DB2-BD59-A6C34878D82A}">
                    <a16:rowId xmlns:a16="http://schemas.microsoft.com/office/drawing/2014/main" val="10001"/>
                  </a:ext>
                </a:extLst>
              </a:tr>
              <a:tr h="7744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solidFill>
                            <a:schemeClr val="tx1"/>
                          </a:solidFill>
                        </a:rPr>
                        <a:t>Complex, </a:t>
                      </a:r>
                      <a:r>
                        <a:rPr lang="en-US" altLang="en-US" sz="1400" dirty="0" err="1">
                          <a:solidFill>
                            <a:schemeClr val="tx1"/>
                          </a:solidFill>
                        </a:rPr>
                        <a:t>Vecto,r</a:t>
                      </a:r>
                      <a:r>
                        <a:rPr lang="en-US" altLang="en-US" sz="1400" dirty="0">
                          <a:solidFill>
                            <a:schemeClr val="tx1"/>
                          </a:solidFill>
                        </a:rPr>
                        <a:t> and Matrix Operations spend much CPU time</a:t>
                      </a:r>
                      <a:endParaRPr lang="en-US" sz="14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t>Special Matrix, Vector, and Complex operations</a:t>
                      </a:r>
                    </a:p>
                    <a:p>
                      <a:endParaRPr lang="en-US" sz="1400" dirty="0"/>
                    </a:p>
                  </a:txBody>
                  <a:tcPr>
                    <a:solidFill>
                      <a:schemeClr val="accent2">
                        <a:lumMod val="40000"/>
                        <a:lumOff val="60000"/>
                      </a:schemeClr>
                    </a:solidFill>
                  </a:tcPr>
                </a:tc>
                <a:extLst>
                  <a:ext uri="{0D108BD9-81ED-4DB2-BD59-A6C34878D82A}">
                    <a16:rowId xmlns:a16="http://schemas.microsoft.com/office/drawing/2014/main" val="10002"/>
                  </a:ext>
                </a:extLst>
              </a:tr>
              <a:tr h="73201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solidFill>
                            <a:schemeClr val="tx1"/>
                          </a:solidFill>
                        </a:rPr>
                        <a:t>Overflow creates invalid data</a:t>
                      </a:r>
                      <a:endParaRPr lang="en-US" sz="14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400" kern="1200" dirty="0">
                          <a:solidFill>
                            <a:schemeClr val="dk1"/>
                          </a:solidFill>
                          <a:latin typeface="+mn-lt"/>
                          <a:ea typeface="+mn-ea"/>
                          <a:cs typeface="+mn-cs"/>
                        </a:rPr>
                        <a:t>Hardware support for managing arithmetic computation (Shifters and Guard bits to prevent overflow)</a:t>
                      </a:r>
                      <a:endParaRPr lang="en-US" sz="1400" kern="1200" dirty="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en-US" sz="1400" kern="1200" dirty="0">
                          <a:solidFill>
                            <a:schemeClr val="dk1"/>
                          </a:solidFill>
                          <a:latin typeface="+mn-lt"/>
                          <a:ea typeface="+mn-ea"/>
                          <a:cs typeface="+mn-cs"/>
                        </a:rPr>
                        <a:t>+ Fixed point data (Saturation, instead of overflow)</a:t>
                      </a:r>
                    </a:p>
                  </a:txBody>
                  <a:tcPr>
                    <a:solidFill>
                      <a:schemeClr val="accent2">
                        <a:lumMod val="20000"/>
                        <a:lumOff val="80000"/>
                      </a:schemeClr>
                    </a:solidFill>
                  </a:tcPr>
                </a:tc>
                <a:extLst>
                  <a:ext uri="{0D108BD9-81ED-4DB2-BD59-A6C34878D82A}">
                    <a16:rowId xmlns:a16="http://schemas.microsoft.com/office/drawing/2014/main" val="10003"/>
                  </a:ext>
                </a:extLst>
              </a:tr>
              <a:tr h="5421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solidFill>
                            <a:schemeClr val="tx1"/>
                          </a:solidFill>
                        </a:rPr>
                        <a:t>CPU time spent counting and comparing loop variable</a:t>
                      </a:r>
                      <a:endParaRPr lang="en-US" sz="14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t>Hardware looping</a:t>
                      </a:r>
                      <a:endParaRPr lang="en-US" sz="1400" dirty="0"/>
                    </a:p>
                  </a:txBody>
                  <a:tcPr>
                    <a:solidFill>
                      <a:schemeClr val="accent2">
                        <a:lumMod val="40000"/>
                        <a:lumOff val="60000"/>
                      </a:schemeClr>
                    </a:solidFill>
                  </a:tcPr>
                </a:tc>
                <a:extLst>
                  <a:ext uri="{0D108BD9-81ED-4DB2-BD59-A6C34878D82A}">
                    <a16:rowId xmlns:a16="http://schemas.microsoft.com/office/drawing/2014/main" val="10004"/>
                  </a:ext>
                </a:extLst>
              </a:tr>
              <a:tr h="5421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solidFill>
                            <a:schemeClr val="tx1"/>
                          </a:solidFill>
                        </a:rPr>
                        <a:t>CPU time spent accessing memory</a:t>
                      </a:r>
                      <a:endParaRPr lang="en-US" sz="14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t>Special low-latency memory</a:t>
                      </a:r>
                    </a:p>
                    <a:p>
                      <a:endParaRPr lang="en-US" sz="1400" dirty="0"/>
                    </a:p>
                  </a:txBody>
                  <a:tcPr>
                    <a:solidFill>
                      <a:schemeClr val="accent2">
                        <a:lumMod val="20000"/>
                        <a:lumOff val="80000"/>
                      </a:schemeClr>
                    </a:solidFill>
                  </a:tcPr>
                </a:tc>
                <a:extLst>
                  <a:ext uri="{0D108BD9-81ED-4DB2-BD59-A6C34878D82A}">
                    <a16:rowId xmlns:a16="http://schemas.microsoft.com/office/drawing/2014/main" val="10005"/>
                  </a:ext>
                </a:extLst>
              </a:tr>
              <a:tr h="5421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solidFill>
                            <a:schemeClr val="tx1"/>
                          </a:solidFill>
                        </a:rPr>
                        <a:t>CPU time spent calculating next memory addresses</a:t>
                      </a:r>
                      <a:endParaRPr lang="en-US" sz="1400"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400" dirty="0"/>
                        <a:t>Special address generation units (AGU) in parallel to processing</a:t>
                      </a:r>
                      <a:endParaRPr lang="en-US" sz="1400" dirty="0"/>
                    </a:p>
                  </a:txBody>
                  <a:tcPr>
                    <a:solidFill>
                      <a:schemeClr val="accent2">
                        <a:lumMod val="40000"/>
                        <a:lumOff val="6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20465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row: Right 3">
            <a:extLst>
              <a:ext uri="{FF2B5EF4-FFF2-40B4-BE49-F238E27FC236}">
                <a16:creationId xmlns:a16="http://schemas.microsoft.com/office/drawing/2014/main" id="{23355D19-B4B8-4E65-B720-ECDB4D9EFF3A}"/>
              </a:ext>
            </a:extLst>
          </p:cNvPr>
          <p:cNvSpPr/>
          <p:nvPr/>
        </p:nvSpPr>
        <p:spPr>
          <a:xfrm>
            <a:off x="2733203" y="5184389"/>
            <a:ext cx="4307305" cy="1143000"/>
          </a:xfrm>
          <a:prstGeom prst="rightArrow">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2E929B22-C73E-47F3-B5CB-E9B2C1ECFF04}"/>
              </a:ext>
            </a:extLst>
          </p:cNvPr>
          <p:cNvSpPr>
            <a:spLocks noGrp="1"/>
          </p:cNvSpPr>
          <p:nvPr>
            <p:ph type="title"/>
          </p:nvPr>
        </p:nvSpPr>
        <p:spPr>
          <a:xfrm>
            <a:off x="340374" y="0"/>
            <a:ext cx="11769213" cy="1143000"/>
          </a:xfrm>
        </p:spPr>
        <p:txBody>
          <a:bodyPr/>
          <a:lstStyle/>
          <a:p>
            <a:r>
              <a:rPr lang="en-US" dirty="0"/>
              <a:t>Fused Instructions, Higher Performance, Smaller Code Size</a:t>
            </a:r>
          </a:p>
        </p:txBody>
      </p:sp>
      <p:sp>
        <p:nvSpPr>
          <p:cNvPr id="3" name="Content Placeholder 2">
            <a:extLst>
              <a:ext uri="{FF2B5EF4-FFF2-40B4-BE49-F238E27FC236}">
                <a16:creationId xmlns:a16="http://schemas.microsoft.com/office/drawing/2014/main" id="{59168502-7283-48E7-B3AF-7ABBA75B9412}"/>
              </a:ext>
            </a:extLst>
          </p:cNvPr>
          <p:cNvSpPr>
            <a:spLocks noGrp="1"/>
          </p:cNvSpPr>
          <p:nvPr>
            <p:ph idx="1"/>
          </p:nvPr>
        </p:nvSpPr>
        <p:spPr>
          <a:xfrm>
            <a:off x="609600" y="1181263"/>
            <a:ext cx="10190524" cy="5206837"/>
          </a:xfrm>
        </p:spPr>
        <p:txBody>
          <a:bodyPr/>
          <a:lstStyle/>
          <a:p>
            <a:r>
              <a:rPr lang="en-US" dirty="0"/>
              <a:t>Fusing of memory accesses, arithmetic operations into one instruction</a:t>
            </a:r>
          </a:p>
          <a:p>
            <a:pPr lvl="1"/>
            <a:r>
              <a:rPr lang="en-US" sz="1600" dirty="0"/>
              <a:t>Load two source operands (one from X memory and one from Y memory) from XY memory by dereferencing address pointers</a:t>
            </a:r>
          </a:p>
          <a:p>
            <a:pPr lvl="1"/>
            <a:r>
              <a:rPr lang="en-US" sz="1600" dirty="0"/>
              <a:t>Post-increment the address pointers</a:t>
            </a:r>
          </a:p>
          <a:p>
            <a:pPr lvl="1"/>
            <a:r>
              <a:rPr lang="en-US" sz="1600" dirty="0"/>
              <a:t>Compute the result of the instruction (multiply the operands, MAC the operands, and so on)</a:t>
            </a:r>
          </a:p>
          <a:p>
            <a:pPr lvl="1"/>
            <a:r>
              <a:rPr lang="en-US" sz="1600" dirty="0"/>
              <a:t>Write back the result to XY memory by de-referencing an address pointer</a:t>
            </a:r>
          </a:p>
          <a:p>
            <a:pPr lvl="1"/>
            <a:r>
              <a:rPr lang="en-US" sz="1600" dirty="0"/>
              <a:t>Post-increment the destination address pointer</a:t>
            </a:r>
          </a:p>
          <a:p>
            <a:pPr lvl="1">
              <a:spcBef>
                <a:spcPts val="300"/>
              </a:spcBef>
            </a:pPr>
            <a:endParaRPr lang="en-US" sz="1600" dirty="0"/>
          </a:p>
          <a:p>
            <a:endParaRPr lang="en-US" sz="1800" dirty="0"/>
          </a:p>
        </p:txBody>
      </p:sp>
      <p:sp>
        <p:nvSpPr>
          <p:cNvPr id="16" name="TextBox 15">
            <a:extLst>
              <a:ext uri="{FF2B5EF4-FFF2-40B4-BE49-F238E27FC236}">
                <a16:creationId xmlns:a16="http://schemas.microsoft.com/office/drawing/2014/main" id="{1F09380D-AFB0-444E-BE50-0B0664ECCB1D}"/>
              </a:ext>
            </a:extLst>
          </p:cNvPr>
          <p:cNvSpPr txBox="1"/>
          <p:nvPr/>
        </p:nvSpPr>
        <p:spPr>
          <a:xfrm>
            <a:off x="997537" y="4381877"/>
            <a:ext cx="1976967" cy="1954381"/>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en-GB" sz="1400" dirty="0"/>
              <a:t>Without AGU memory:</a:t>
            </a:r>
          </a:p>
          <a:p>
            <a:endParaRPr lang="en-GB" sz="600" dirty="0"/>
          </a:p>
          <a:p>
            <a:r>
              <a:rPr lang="en-GB" sz="1400" dirty="0">
                <a:latin typeface="Courier New" panose="02070309020205020404" pitchFamily="49" charset="0"/>
                <a:cs typeface="Courier New" panose="02070309020205020404" pitchFamily="49" charset="0"/>
              </a:rPr>
              <a:t>ld  r</a:t>
            </a:r>
            <a:r>
              <a:rPr lang="en-GB" sz="1400" i="1" dirty="0">
                <a:latin typeface="Courier New" panose="02070309020205020404" pitchFamily="49" charset="0"/>
                <a:cs typeface="Courier New" panose="02070309020205020404" pitchFamily="49" charset="0"/>
              </a:rPr>
              <a:t>a</a:t>
            </a:r>
            <a:r>
              <a:rPr lang="en-GB" sz="1400" dirty="0">
                <a:latin typeface="Courier New" panose="02070309020205020404" pitchFamily="49" charset="0"/>
                <a:cs typeface="Courier New" panose="02070309020205020404" pitchFamily="49" charset="0"/>
              </a:rPr>
              <a:t>, [</a:t>
            </a:r>
            <a:r>
              <a:rPr lang="en-GB" sz="1400" i="1" dirty="0">
                <a:latin typeface="Courier New" panose="02070309020205020404" pitchFamily="49" charset="0"/>
                <a:cs typeface="Courier New" panose="02070309020205020404" pitchFamily="49" charset="0"/>
              </a:rPr>
              <a:t>addr1</a:t>
            </a:r>
            <a:r>
              <a:rPr lang="en-GB" sz="1400" dirty="0">
                <a:latin typeface="Courier New" panose="02070309020205020404" pitchFamily="49" charset="0"/>
                <a:cs typeface="Courier New" panose="02070309020205020404" pitchFamily="49" charset="0"/>
              </a:rPr>
              <a:t>]</a:t>
            </a:r>
          </a:p>
          <a:p>
            <a:r>
              <a:rPr lang="en-GB" sz="1400" dirty="0">
                <a:latin typeface="Courier New" panose="02070309020205020404" pitchFamily="49" charset="0"/>
                <a:cs typeface="Courier New" panose="02070309020205020404" pitchFamily="49" charset="0"/>
              </a:rPr>
              <a:t>ld  r</a:t>
            </a:r>
            <a:r>
              <a:rPr lang="en-GB" sz="1400" i="1" dirty="0">
                <a:latin typeface="Courier New" panose="02070309020205020404" pitchFamily="49" charset="0"/>
                <a:cs typeface="Courier New" panose="02070309020205020404" pitchFamily="49" charset="0"/>
              </a:rPr>
              <a:t>b</a:t>
            </a:r>
            <a:r>
              <a:rPr lang="en-GB" sz="1400" dirty="0">
                <a:latin typeface="Courier New" panose="02070309020205020404" pitchFamily="49" charset="0"/>
                <a:cs typeface="Courier New" panose="02070309020205020404" pitchFamily="49" charset="0"/>
              </a:rPr>
              <a:t>, [</a:t>
            </a:r>
            <a:r>
              <a:rPr lang="en-GB" sz="1400" i="1" dirty="0">
                <a:latin typeface="Courier New" panose="02070309020205020404" pitchFamily="49" charset="0"/>
                <a:cs typeface="Courier New" panose="02070309020205020404" pitchFamily="49" charset="0"/>
              </a:rPr>
              <a:t>addr2</a:t>
            </a:r>
            <a:r>
              <a:rPr lang="en-GB" sz="1400" dirty="0">
                <a:latin typeface="Courier New" panose="02070309020205020404" pitchFamily="49" charset="0"/>
                <a:cs typeface="Courier New" panose="02070309020205020404" pitchFamily="49" charset="0"/>
              </a:rPr>
              <a:t>]</a:t>
            </a:r>
          </a:p>
          <a:p>
            <a:r>
              <a:rPr lang="en-GB" sz="1400" dirty="0">
                <a:solidFill>
                  <a:schemeClr val="tx1"/>
                </a:solidFill>
                <a:latin typeface="Courier New" panose="02070309020205020404" pitchFamily="49" charset="0"/>
                <a:cs typeface="Courier New" panose="02070309020205020404" pitchFamily="49" charset="0"/>
              </a:rPr>
              <a:t>add r</a:t>
            </a:r>
            <a:r>
              <a:rPr lang="en-GB" sz="1400" i="1" dirty="0">
                <a:solidFill>
                  <a:schemeClr val="tx1"/>
                </a:solidFill>
                <a:latin typeface="Courier New" panose="02070309020205020404" pitchFamily="49" charset="0"/>
                <a:cs typeface="Courier New" panose="02070309020205020404" pitchFamily="49" charset="0"/>
              </a:rPr>
              <a:t>c</a:t>
            </a:r>
            <a:r>
              <a:rPr lang="en-GB" sz="1400" dirty="0">
                <a:solidFill>
                  <a:schemeClr val="tx1"/>
                </a:solidFill>
                <a:latin typeface="Courier New" panose="02070309020205020404" pitchFamily="49" charset="0"/>
                <a:cs typeface="Courier New" panose="02070309020205020404" pitchFamily="49" charset="0"/>
              </a:rPr>
              <a:t>, r</a:t>
            </a:r>
            <a:r>
              <a:rPr lang="en-GB" sz="1400" i="1" dirty="0">
                <a:solidFill>
                  <a:schemeClr val="tx1"/>
                </a:solidFill>
                <a:latin typeface="Courier New" panose="02070309020205020404" pitchFamily="49" charset="0"/>
                <a:cs typeface="Courier New" panose="02070309020205020404" pitchFamily="49" charset="0"/>
              </a:rPr>
              <a:t>a</a:t>
            </a:r>
            <a:r>
              <a:rPr lang="en-GB" sz="1400" dirty="0">
                <a:solidFill>
                  <a:schemeClr val="tx1"/>
                </a:solidFill>
                <a:latin typeface="Courier New" panose="02070309020205020404" pitchFamily="49" charset="0"/>
                <a:cs typeface="Courier New" panose="02070309020205020404" pitchFamily="49" charset="0"/>
              </a:rPr>
              <a:t>, r</a:t>
            </a:r>
            <a:r>
              <a:rPr lang="en-GB" sz="1400" i="1" u="sng" dirty="0">
                <a:solidFill>
                  <a:schemeClr val="tx1"/>
                </a:solidFill>
                <a:latin typeface="Courier New" panose="02070309020205020404" pitchFamily="49" charset="0"/>
                <a:cs typeface="Courier New" panose="02070309020205020404" pitchFamily="49" charset="0"/>
              </a:rPr>
              <a:t>b</a:t>
            </a:r>
          </a:p>
          <a:p>
            <a:r>
              <a:rPr lang="en-GB" sz="1400" dirty="0">
                <a:latin typeface="Courier New" panose="02070309020205020404" pitchFamily="49" charset="0"/>
                <a:cs typeface="Courier New" panose="02070309020205020404" pitchFamily="49" charset="0"/>
              </a:rPr>
              <a:t>st  r</a:t>
            </a:r>
            <a:r>
              <a:rPr lang="en-GB" sz="1400" i="1" dirty="0">
                <a:latin typeface="Courier New" panose="02070309020205020404" pitchFamily="49" charset="0"/>
                <a:cs typeface="Courier New" panose="02070309020205020404" pitchFamily="49" charset="0"/>
              </a:rPr>
              <a:t>c</a:t>
            </a:r>
            <a:r>
              <a:rPr lang="en-GB" sz="1400" dirty="0">
                <a:latin typeface="Courier New" panose="02070309020205020404" pitchFamily="49" charset="0"/>
                <a:cs typeface="Courier New" panose="02070309020205020404" pitchFamily="49" charset="0"/>
              </a:rPr>
              <a:t>, [</a:t>
            </a:r>
            <a:r>
              <a:rPr lang="en-GB" sz="1400" i="1" dirty="0">
                <a:latin typeface="Courier New" panose="02070309020205020404" pitchFamily="49" charset="0"/>
                <a:cs typeface="Courier New" panose="02070309020205020404" pitchFamily="49" charset="0"/>
              </a:rPr>
              <a:t>addr3</a:t>
            </a:r>
            <a:r>
              <a:rPr lang="en-GB" sz="1400" dirty="0">
                <a:latin typeface="Courier New" panose="02070309020205020404" pitchFamily="49" charset="0"/>
                <a:cs typeface="Courier New" panose="02070309020205020404" pitchFamily="49" charset="0"/>
              </a:rPr>
              <a:t>]</a:t>
            </a:r>
          </a:p>
          <a:p>
            <a:r>
              <a:rPr lang="en-GB" sz="1400" dirty="0">
                <a:latin typeface="Courier New" panose="02070309020205020404" pitchFamily="49" charset="0"/>
                <a:cs typeface="Courier New" panose="02070309020205020404" pitchFamily="49" charset="0"/>
              </a:rPr>
              <a:t>add addr1, </a:t>
            </a:r>
            <a:r>
              <a:rPr lang="en-GB" sz="1400" i="1" dirty="0">
                <a:latin typeface="Courier New" panose="02070309020205020404" pitchFamily="49" charset="0"/>
                <a:cs typeface="Courier New" panose="02070309020205020404" pitchFamily="49" charset="0"/>
              </a:rPr>
              <a:t>x</a:t>
            </a:r>
          </a:p>
          <a:p>
            <a:r>
              <a:rPr lang="en-GB" sz="1400" dirty="0">
                <a:latin typeface="Courier New" panose="02070309020205020404" pitchFamily="49" charset="0"/>
                <a:cs typeface="Courier New" panose="02070309020205020404" pitchFamily="49" charset="0"/>
              </a:rPr>
              <a:t>add addr2, </a:t>
            </a:r>
            <a:r>
              <a:rPr lang="en-GB" sz="1400" i="1" dirty="0">
                <a:latin typeface="Courier New" panose="02070309020205020404" pitchFamily="49" charset="0"/>
                <a:cs typeface="Courier New" panose="02070309020205020404" pitchFamily="49" charset="0"/>
              </a:rPr>
              <a:t>y</a:t>
            </a:r>
          </a:p>
          <a:p>
            <a:r>
              <a:rPr lang="en-GB" sz="1400" dirty="0">
                <a:latin typeface="Courier New" panose="02070309020205020404" pitchFamily="49" charset="0"/>
                <a:cs typeface="Courier New" panose="02070309020205020404" pitchFamily="49" charset="0"/>
              </a:rPr>
              <a:t>add addr3, </a:t>
            </a:r>
            <a:r>
              <a:rPr lang="en-GB" sz="1400" i="1" dirty="0">
                <a:latin typeface="Courier New" panose="02070309020205020404" pitchFamily="49" charset="0"/>
                <a:cs typeface="Courier New" panose="02070309020205020404" pitchFamily="49" charset="0"/>
              </a:rPr>
              <a:t>z</a:t>
            </a:r>
            <a:endParaRPr lang="en-US" sz="1400" i="1" dirty="0">
              <a:latin typeface="Courier New" panose="02070309020205020404" pitchFamily="49" charset="0"/>
              <a:cs typeface="Courier New" panose="02070309020205020404" pitchFamily="49" charset="0"/>
            </a:endParaRPr>
          </a:p>
        </p:txBody>
      </p:sp>
      <p:sp>
        <p:nvSpPr>
          <p:cNvPr id="17" name="TextBox 16">
            <a:extLst>
              <a:ext uri="{FF2B5EF4-FFF2-40B4-BE49-F238E27FC236}">
                <a16:creationId xmlns:a16="http://schemas.microsoft.com/office/drawing/2014/main" id="{1EA311A2-F4DF-4D89-8212-E1D86D45A2C9}"/>
              </a:ext>
            </a:extLst>
          </p:cNvPr>
          <p:cNvSpPr txBox="1"/>
          <p:nvPr/>
        </p:nvSpPr>
        <p:spPr>
          <a:xfrm>
            <a:off x="6886102" y="5408083"/>
            <a:ext cx="4020607" cy="661720"/>
          </a:xfrm>
          <a:prstGeom prst="rect">
            <a:avLst/>
          </a:prstGeom>
          <a:solidFill>
            <a:schemeClr val="bg1"/>
          </a:solidFill>
          <a:ln w="12700"/>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wrap="square" rtlCol="0">
            <a:spAutoFit/>
          </a:bodyPr>
          <a:lstStyle/>
          <a:p>
            <a:r>
              <a:rPr lang="en-GB" sz="1400" dirty="0"/>
              <a:t>With AGU memory:</a:t>
            </a:r>
          </a:p>
          <a:p>
            <a:endParaRPr lang="en-GB" sz="1400" dirty="0"/>
          </a:p>
          <a:p>
            <a:endParaRPr lang="en-GB" sz="900" dirty="0"/>
          </a:p>
        </p:txBody>
      </p:sp>
      <p:sp>
        <p:nvSpPr>
          <p:cNvPr id="15" name="Rectangle 14">
            <a:extLst>
              <a:ext uri="{FF2B5EF4-FFF2-40B4-BE49-F238E27FC236}">
                <a16:creationId xmlns:a16="http://schemas.microsoft.com/office/drawing/2014/main" id="{FA3B99AA-38E9-41ED-A756-1CBA56442A2A}"/>
              </a:ext>
            </a:extLst>
          </p:cNvPr>
          <p:cNvSpPr/>
          <p:nvPr/>
        </p:nvSpPr>
        <p:spPr>
          <a:xfrm>
            <a:off x="7012261" y="5707486"/>
            <a:ext cx="3848100" cy="307777"/>
          </a:xfrm>
          <a:prstGeom prst="rect">
            <a:avLst/>
          </a:prstGeom>
        </p:spPr>
        <p:txBody>
          <a:bodyPr wrap="square">
            <a:spAutoFit/>
          </a:bodyPr>
          <a:lstStyle/>
          <a:p>
            <a:r>
              <a:rPr lang="en-US" sz="1400" dirty="0">
                <a:latin typeface="Courier New" panose="02070309020205020404" pitchFamily="49" charset="0"/>
                <a:cs typeface="Courier New" panose="02070309020205020404" pitchFamily="49" charset="0"/>
              </a:rPr>
              <a:t>add	</a:t>
            </a:r>
            <a:r>
              <a:rPr lang="en-US" sz="1400" dirty="0">
                <a:solidFill>
                  <a:schemeClr val="accent2">
                    <a:lumMod val="50000"/>
                  </a:schemeClr>
                </a:solidFill>
                <a:latin typeface="Courier New" panose="02070309020205020404" pitchFamily="49" charset="0"/>
                <a:cs typeface="Courier New" panose="02070309020205020404" pitchFamily="49" charset="0"/>
              </a:rPr>
              <a:t>%agu_u2</a:t>
            </a:r>
            <a:r>
              <a:rPr lang="en-US" sz="1400" dirty="0">
                <a:latin typeface="Courier New" panose="02070309020205020404" pitchFamily="49" charset="0"/>
                <a:cs typeface="Courier New" panose="02070309020205020404" pitchFamily="49" charset="0"/>
              </a:rPr>
              <a:t>, </a:t>
            </a:r>
            <a:r>
              <a:rPr lang="en-US" sz="1400" dirty="0">
                <a:solidFill>
                  <a:srgbClr val="7030A0"/>
                </a:solidFill>
                <a:latin typeface="Courier New" panose="02070309020205020404" pitchFamily="49" charset="0"/>
                <a:cs typeface="Courier New" panose="02070309020205020404" pitchFamily="49" charset="0"/>
              </a:rPr>
              <a:t>%agu_u1</a:t>
            </a:r>
            <a:r>
              <a:rPr lang="en-US" sz="1400" dirty="0">
                <a:latin typeface="Courier New" panose="02070309020205020404" pitchFamily="49" charset="0"/>
                <a:cs typeface="Courier New" panose="02070309020205020404" pitchFamily="49" charset="0"/>
              </a:rPr>
              <a:t>, </a:t>
            </a:r>
            <a:r>
              <a:rPr lang="en-US" sz="1400" dirty="0">
                <a:solidFill>
                  <a:schemeClr val="accent6">
                    <a:lumMod val="60000"/>
                    <a:lumOff val="40000"/>
                  </a:schemeClr>
                </a:solidFill>
                <a:latin typeface="Courier New" panose="02070309020205020404" pitchFamily="49" charset="0"/>
                <a:cs typeface="Courier New" panose="02070309020205020404" pitchFamily="49" charset="0"/>
              </a:rPr>
              <a:t>%agu_u0</a:t>
            </a:r>
          </a:p>
        </p:txBody>
      </p:sp>
      <p:pic>
        <p:nvPicPr>
          <p:cNvPr id="18" name="Picture 17">
            <a:extLst>
              <a:ext uri="{FF2B5EF4-FFF2-40B4-BE49-F238E27FC236}">
                <a16:creationId xmlns:a16="http://schemas.microsoft.com/office/drawing/2014/main" id="{C8D47B33-24FD-4BFC-96D9-2FE123DF38D0}"/>
              </a:ext>
            </a:extLst>
          </p:cNvPr>
          <p:cNvPicPr>
            <a:picLocks noChangeAspect="1"/>
          </p:cNvPicPr>
          <p:nvPr/>
        </p:nvPicPr>
        <p:blipFill>
          <a:blip r:embed="rId3"/>
          <a:stretch>
            <a:fillRect/>
          </a:stretch>
        </p:blipFill>
        <p:spPr>
          <a:xfrm>
            <a:off x="3582970" y="4290294"/>
            <a:ext cx="2694666" cy="1981372"/>
          </a:xfrm>
          <a:prstGeom prst="rect">
            <a:avLst/>
          </a:prstGeom>
        </p:spPr>
      </p:pic>
      <p:sp>
        <p:nvSpPr>
          <p:cNvPr id="5" name="Rectangle: Rounded Corners 4">
            <a:extLst>
              <a:ext uri="{FF2B5EF4-FFF2-40B4-BE49-F238E27FC236}">
                <a16:creationId xmlns:a16="http://schemas.microsoft.com/office/drawing/2014/main" id="{FCB603EE-DD72-4E7A-89F7-A72C5B4387CB}"/>
              </a:ext>
            </a:extLst>
          </p:cNvPr>
          <p:cNvSpPr/>
          <p:nvPr/>
        </p:nvSpPr>
        <p:spPr>
          <a:xfrm>
            <a:off x="997537" y="3612936"/>
            <a:ext cx="4408476" cy="499873"/>
          </a:xfrm>
          <a:prstGeom prst="roundRect">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7 instructions fused into 1</a:t>
            </a:r>
          </a:p>
        </p:txBody>
      </p:sp>
      <p:sp>
        <p:nvSpPr>
          <p:cNvPr id="6" name="Rectangle 5">
            <a:extLst>
              <a:ext uri="{FF2B5EF4-FFF2-40B4-BE49-F238E27FC236}">
                <a16:creationId xmlns:a16="http://schemas.microsoft.com/office/drawing/2014/main" id="{AD856119-29E5-4233-8B36-2C87C1698FB9}"/>
              </a:ext>
            </a:extLst>
          </p:cNvPr>
          <p:cNvSpPr/>
          <p:nvPr/>
        </p:nvSpPr>
        <p:spPr>
          <a:xfrm>
            <a:off x="4188693" y="4290294"/>
            <a:ext cx="1413164" cy="240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CCM Memories</a:t>
            </a:r>
          </a:p>
        </p:txBody>
      </p:sp>
      <p:sp>
        <p:nvSpPr>
          <p:cNvPr id="12" name="Rectangle: Rounded Corners 11">
            <a:extLst>
              <a:ext uri="{FF2B5EF4-FFF2-40B4-BE49-F238E27FC236}">
                <a16:creationId xmlns:a16="http://schemas.microsoft.com/office/drawing/2014/main" id="{6F98672B-EAE9-4887-A50B-C2E7CBDAB53C}"/>
              </a:ext>
            </a:extLst>
          </p:cNvPr>
          <p:cNvSpPr/>
          <p:nvPr/>
        </p:nvSpPr>
        <p:spPr>
          <a:xfrm>
            <a:off x="6883359" y="3186815"/>
            <a:ext cx="4915132" cy="1981372"/>
          </a:xfrm>
          <a:prstGeom prst="roundRect">
            <a:avLst>
              <a:gd name="adj" fmla="val 5249"/>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37160" indent="-137160">
              <a:spcBef>
                <a:spcPts val="1200"/>
              </a:spcBef>
              <a:buFont typeface="Arial" panose="020B0604020202020204" pitchFamily="34" charset="0"/>
              <a:buChar char="•"/>
            </a:pPr>
            <a:r>
              <a:rPr lang="en-US" sz="1800" dirty="0"/>
              <a:t>Greatly reduces instruction count, memory accesses</a:t>
            </a:r>
          </a:p>
          <a:p>
            <a:pPr marL="137160" indent="-137160">
              <a:spcBef>
                <a:spcPts val="1200"/>
              </a:spcBef>
              <a:buFont typeface="Arial" panose="020B0604020202020204" pitchFamily="34" charset="0"/>
              <a:buChar char="•"/>
            </a:pPr>
            <a:r>
              <a:rPr lang="en-US" dirty="0"/>
              <a:t>Optimal performance for DSP kernel tasks</a:t>
            </a:r>
          </a:p>
          <a:p>
            <a:pPr marL="137160" indent="-137160">
              <a:spcBef>
                <a:spcPts val="1200"/>
              </a:spcBef>
              <a:buFont typeface="Arial" panose="020B0604020202020204" pitchFamily="34" charset="0"/>
              <a:buChar char="•"/>
            </a:pPr>
            <a:r>
              <a:rPr lang="en-US" dirty="0"/>
              <a:t>Greatly reduces required cycle count</a:t>
            </a:r>
            <a:endParaRPr lang="en-US" sz="1800" dirty="0"/>
          </a:p>
        </p:txBody>
      </p:sp>
    </p:spTree>
    <p:extLst>
      <p:ext uri="{BB962C8B-B14F-4D97-AF65-F5344CB8AC3E}">
        <p14:creationId xmlns:p14="http://schemas.microsoft.com/office/powerpoint/2010/main" val="2546899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DSP Library</a:t>
            </a:r>
          </a:p>
        </p:txBody>
      </p:sp>
      <p:sp>
        <p:nvSpPr>
          <p:cNvPr id="3" name="Content Placeholder 2"/>
          <p:cNvSpPr>
            <a:spLocks noGrp="1"/>
          </p:cNvSpPr>
          <p:nvPr>
            <p:ph idx="1"/>
          </p:nvPr>
        </p:nvSpPr>
        <p:spPr>
          <a:xfrm>
            <a:off x="609600" y="1414463"/>
            <a:ext cx="10972800" cy="4137251"/>
          </a:xfrm>
        </p:spPr>
        <p:txBody>
          <a:bodyPr>
            <a:normAutofit lnSpcReduction="10000"/>
          </a:bodyPr>
          <a:lstStyle/>
          <a:p>
            <a:r>
              <a:rPr lang="en-GB" sz="1600" dirty="0"/>
              <a:t>DSP library is supplied with source code with MetaWare Development Toolkit</a:t>
            </a:r>
          </a:p>
          <a:p>
            <a:r>
              <a:rPr lang="en-GB" sz="1600" dirty="0"/>
              <a:t>Includes the following groups of functions:</a:t>
            </a:r>
          </a:p>
          <a:p>
            <a:pPr lvl="1"/>
            <a:r>
              <a:rPr lang="en-US" sz="1400" b="1" dirty="0">
                <a:solidFill>
                  <a:schemeClr val="accent1">
                    <a:lumMod val="75000"/>
                  </a:schemeClr>
                </a:solidFill>
              </a:rPr>
              <a:t>Fast Math Functions</a:t>
            </a:r>
            <a:br>
              <a:rPr lang="en-US" sz="1400" b="1" dirty="0">
                <a:solidFill>
                  <a:schemeClr val="accent1">
                    <a:lumMod val="75000"/>
                  </a:schemeClr>
                </a:solidFill>
              </a:rPr>
            </a:br>
            <a:r>
              <a:rPr lang="en-US" sz="1200" i="1" dirty="0"/>
              <a:t>Cosine, sine, square-root, atan2, base 2 logarithm, </a:t>
            </a:r>
            <a:br>
              <a:rPr lang="en-US" sz="1200" i="1" dirty="0"/>
            </a:br>
            <a:r>
              <a:rPr lang="en-US" sz="1200" i="1" dirty="0"/>
              <a:t>base 2 exponent, reciprocal, fractional division</a:t>
            </a:r>
          </a:p>
          <a:p>
            <a:pPr lvl="1"/>
            <a:r>
              <a:rPr lang="en-US" sz="1400" b="1" dirty="0">
                <a:solidFill>
                  <a:schemeClr val="accent1">
                    <a:lumMod val="75000"/>
                  </a:schemeClr>
                </a:solidFill>
              </a:rPr>
              <a:t>Vector Math Functions</a:t>
            </a:r>
            <a:br>
              <a:rPr lang="en-US" sz="1400" b="1" dirty="0">
                <a:solidFill>
                  <a:schemeClr val="accent1">
                    <a:lumMod val="75000"/>
                  </a:schemeClr>
                </a:solidFill>
              </a:rPr>
            </a:br>
            <a:r>
              <a:rPr lang="en-US" sz="1200" i="1" dirty="0"/>
              <a:t>Addition, subtraction, offset, absolute value, negation, shift, multiplication, scale, dotproduct, vector minimum and vector maximum</a:t>
            </a:r>
          </a:p>
          <a:p>
            <a:pPr lvl="1"/>
            <a:r>
              <a:rPr lang="en-US" sz="1400" b="1" dirty="0">
                <a:solidFill>
                  <a:schemeClr val="accent1">
                    <a:lumMod val="75000"/>
                  </a:schemeClr>
                </a:solidFill>
              </a:rPr>
              <a:t>Complex Math Functions</a:t>
            </a:r>
            <a:br>
              <a:rPr lang="en-US" sz="1400" b="1" dirty="0">
                <a:solidFill>
                  <a:schemeClr val="accent1">
                    <a:lumMod val="75000"/>
                  </a:schemeClr>
                </a:solidFill>
              </a:rPr>
            </a:br>
            <a:r>
              <a:rPr lang="en-US" sz="1200" i="1" dirty="0"/>
              <a:t>Conjugate, dot product, magnitude, magnitude squared, complex multiply by complex, complex multiply by real</a:t>
            </a:r>
          </a:p>
          <a:p>
            <a:pPr lvl="1"/>
            <a:r>
              <a:rPr lang="en-US" sz="1400" b="1" dirty="0">
                <a:solidFill>
                  <a:schemeClr val="accent1">
                    <a:lumMod val="75000"/>
                  </a:schemeClr>
                </a:solidFill>
              </a:rPr>
              <a:t>Filtering Functions</a:t>
            </a:r>
            <a:br>
              <a:rPr lang="en-US" sz="1400" dirty="0"/>
            </a:br>
            <a:r>
              <a:rPr lang="en-US" sz="1200" i="1" dirty="0"/>
              <a:t>Convolutions, correlation, real/complex FIR filters, FIR decimator, FIR interpolator, adaptive LMS FIR filter, direct form 1/2 type IIR filters, IIR lattice filter</a:t>
            </a:r>
            <a:endParaRPr lang="en-US" sz="1200" dirty="0"/>
          </a:p>
          <a:p>
            <a:pPr lvl="1"/>
            <a:r>
              <a:rPr lang="en-US" sz="1400" b="1" dirty="0">
                <a:solidFill>
                  <a:schemeClr val="accent1">
                    <a:lumMod val="75000"/>
                  </a:schemeClr>
                </a:solidFill>
              </a:rPr>
              <a:t>Matrix Math Functions</a:t>
            </a:r>
            <a:br>
              <a:rPr lang="en-US" sz="1400" b="1" dirty="0">
                <a:solidFill>
                  <a:schemeClr val="accent1">
                    <a:lumMod val="75000"/>
                  </a:schemeClr>
                </a:solidFill>
              </a:rPr>
            </a:br>
            <a:r>
              <a:rPr lang="en-US" sz="1200" i="1" dirty="0"/>
              <a:t>Initialization, addition, subtraction, multiplication, transportation, scaling, inversion</a:t>
            </a:r>
          </a:p>
          <a:p>
            <a:pPr lvl="1"/>
            <a:r>
              <a:rPr lang="en-US" sz="1400" b="1" dirty="0">
                <a:solidFill>
                  <a:schemeClr val="accent1">
                    <a:lumMod val="75000"/>
                  </a:schemeClr>
                </a:solidFill>
              </a:rPr>
              <a:t>Interpolation Functions</a:t>
            </a:r>
            <a:br>
              <a:rPr lang="en-US" sz="1400" b="1" dirty="0">
                <a:solidFill>
                  <a:schemeClr val="accent1">
                    <a:lumMod val="75000"/>
                  </a:schemeClr>
                </a:solidFill>
              </a:rPr>
            </a:br>
            <a:r>
              <a:rPr lang="en-US" sz="1200" i="1" dirty="0"/>
              <a:t>Linear interpolation, bilinear interpolation, polynomial evaluation</a:t>
            </a:r>
          </a:p>
          <a:p>
            <a:pPr lvl="1"/>
            <a:r>
              <a:rPr lang="en-US" sz="1400" b="1" dirty="0">
                <a:solidFill>
                  <a:schemeClr val="accent1">
                    <a:lumMod val="75000"/>
                  </a:schemeClr>
                </a:solidFill>
              </a:rPr>
              <a:t>Fast Transform Functions</a:t>
            </a:r>
            <a:br>
              <a:rPr lang="en-US" sz="1400" b="1" dirty="0">
                <a:solidFill>
                  <a:schemeClr val="accent1">
                    <a:lumMod val="75000"/>
                  </a:schemeClr>
                </a:solidFill>
              </a:rPr>
            </a:br>
            <a:r>
              <a:rPr lang="en-US" sz="1200" i="1" dirty="0"/>
              <a:t>Complex FFT/iFFT, Real FFT/iFFT, DCT2, DCT3, DCT4, MDCT/iMDCT</a:t>
            </a:r>
          </a:p>
        </p:txBody>
      </p:sp>
      <p:sp>
        <p:nvSpPr>
          <p:cNvPr id="5" name="Rectangle 4"/>
          <p:cNvSpPr/>
          <p:nvPr/>
        </p:nvSpPr>
        <p:spPr>
          <a:xfrm>
            <a:off x="2369877" y="5633357"/>
            <a:ext cx="6765959" cy="58477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US" sz="1600" dirty="0"/>
              <a:t>The software functions support single-precision floating-point (float f32)</a:t>
            </a:r>
          </a:p>
          <a:p>
            <a:r>
              <a:rPr lang="en-US" sz="1600" dirty="0"/>
              <a:t>and fixed-point data formats (</a:t>
            </a:r>
            <a:r>
              <a:rPr lang="en-US" sz="1600" i="1" dirty="0"/>
              <a:t>q31, q15, q7, v2q15, cq15)</a:t>
            </a:r>
          </a:p>
        </p:txBody>
      </p:sp>
    </p:spTree>
    <p:custDataLst>
      <p:tags r:id="rId1"/>
    </p:custDataLst>
    <p:extLst>
      <p:ext uri="{BB962C8B-B14F-4D97-AF65-F5344CB8AC3E}">
        <p14:creationId xmlns:p14="http://schemas.microsoft.com/office/powerpoint/2010/main" val="14370509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YNOPSYS:STMTNUMBER" val="2"/>
  <p:tag name="SYNOPSYS:CONSTMT" val="2"/>
</p:tagLst>
</file>

<file path=ppt/tags/tag10.xml><?xml version="1.0" encoding="utf-8"?>
<p:tagLst xmlns:a="http://schemas.openxmlformats.org/drawingml/2006/main" xmlns:r="http://schemas.openxmlformats.org/officeDocument/2006/relationships" xmlns:p="http://schemas.openxmlformats.org/presentationml/2006/main">
  <p:tag name="SYNOPSYS-TEMPLATE-001" val="1/6/2016 2:39:37 PM"/>
</p:tagLst>
</file>

<file path=ppt/tags/tag11.xml><?xml version="1.0" encoding="utf-8"?>
<p:tagLst xmlns:a="http://schemas.openxmlformats.org/drawingml/2006/main" xmlns:r="http://schemas.openxmlformats.org/officeDocument/2006/relationships" xmlns:p="http://schemas.openxmlformats.org/presentationml/2006/main">
  <p:tag name="SYNOPSYS-SHAPE" val="Y"/>
</p:tagLst>
</file>

<file path=ppt/tags/tag12.xml><?xml version="1.0" encoding="utf-8"?>
<p:tagLst xmlns:a="http://schemas.openxmlformats.org/drawingml/2006/main" xmlns:r="http://schemas.openxmlformats.org/officeDocument/2006/relationships" xmlns:p="http://schemas.openxmlformats.org/presentationml/2006/main">
  <p:tag name="SYNOPSYS-SHAPE" val="Y"/>
</p:tagLst>
</file>

<file path=ppt/tags/tag13.xml><?xml version="1.0" encoding="utf-8"?>
<p:tagLst xmlns:a="http://schemas.openxmlformats.org/drawingml/2006/main" xmlns:r="http://schemas.openxmlformats.org/officeDocument/2006/relationships" xmlns:p="http://schemas.openxmlformats.org/presentationml/2006/main">
  <p:tag name="SYNOPSYS-SHAPE" val="Y"/>
</p:tagLst>
</file>

<file path=ppt/tags/tag14.xml><?xml version="1.0" encoding="utf-8"?>
<p:tagLst xmlns:a="http://schemas.openxmlformats.org/drawingml/2006/main" xmlns:r="http://schemas.openxmlformats.org/officeDocument/2006/relationships" xmlns:p="http://schemas.openxmlformats.org/presentationml/2006/main">
  <p:tag name="SYNOPSYS-SHAPE" val="Y"/>
</p:tagLst>
</file>

<file path=ppt/tags/tag15.xml><?xml version="1.0" encoding="utf-8"?>
<p:tagLst xmlns:a="http://schemas.openxmlformats.org/drawingml/2006/main" xmlns:r="http://schemas.openxmlformats.org/officeDocument/2006/relationships" xmlns:p="http://schemas.openxmlformats.org/presentationml/2006/main">
  <p:tag name="SYNOPSYS-SHAPE" val="Y"/>
</p:tagLst>
</file>

<file path=ppt/tags/tag16.xml><?xml version="1.0" encoding="utf-8"?>
<p:tagLst xmlns:a="http://schemas.openxmlformats.org/drawingml/2006/main" xmlns:r="http://schemas.openxmlformats.org/officeDocument/2006/relationships" xmlns:p="http://schemas.openxmlformats.org/presentationml/2006/main">
  <p:tag name="SYNOPSYS-SHAPE" val="Y"/>
</p:tagLst>
</file>

<file path=ppt/tags/tag17.xml><?xml version="1.0" encoding="utf-8"?>
<p:tagLst xmlns:a="http://schemas.openxmlformats.org/drawingml/2006/main" xmlns:r="http://schemas.openxmlformats.org/officeDocument/2006/relationships" xmlns:p="http://schemas.openxmlformats.org/presentationml/2006/main">
  <p:tag name="SYNOPSYS-SHAPE" val="Y"/>
</p:tagLst>
</file>

<file path=ppt/tags/tag18.xml><?xml version="1.0" encoding="utf-8"?>
<p:tagLst xmlns:a="http://schemas.openxmlformats.org/drawingml/2006/main" xmlns:r="http://schemas.openxmlformats.org/officeDocument/2006/relationships" xmlns:p="http://schemas.openxmlformats.org/presentationml/2006/main">
  <p:tag name="SYNOPSYS-SHAPE" val="Y"/>
</p:tagLst>
</file>

<file path=ppt/tags/tag19.xml><?xml version="1.0" encoding="utf-8"?>
<p:tagLst xmlns:a="http://schemas.openxmlformats.org/drawingml/2006/main" xmlns:r="http://schemas.openxmlformats.org/officeDocument/2006/relationships" xmlns:p="http://schemas.openxmlformats.org/presentationml/2006/main">
  <p:tag name="SYNOPSYS-SHAPE" val="Y"/>
</p:tagLst>
</file>

<file path=ppt/tags/tag2.xml><?xml version="1.0" encoding="utf-8"?>
<p:tagLst xmlns:a="http://schemas.openxmlformats.org/drawingml/2006/main" xmlns:r="http://schemas.openxmlformats.org/officeDocument/2006/relationships" xmlns:p="http://schemas.openxmlformats.org/presentationml/2006/main">
  <p:tag name="SYNOPSYS-SHAPE" val="Y"/>
</p:tagLst>
</file>

<file path=ppt/tags/tag20.xml><?xml version="1.0" encoding="utf-8"?>
<p:tagLst xmlns:a="http://schemas.openxmlformats.org/drawingml/2006/main" xmlns:r="http://schemas.openxmlformats.org/officeDocument/2006/relationships" xmlns:p="http://schemas.openxmlformats.org/presentationml/2006/main">
  <p:tag name="SYNOPSYS-SHAPE" val="Y"/>
</p:tagLst>
</file>

<file path=ppt/tags/tag21.xml><?xml version="1.0" encoding="utf-8"?>
<p:tagLst xmlns:a="http://schemas.openxmlformats.org/drawingml/2006/main" xmlns:r="http://schemas.openxmlformats.org/officeDocument/2006/relationships" xmlns:p="http://schemas.openxmlformats.org/presentationml/2006/main">
  <p:tag name="SYNOPSYS-SHAPE" val="Y"/>
</p:tagLst>
</file>

<file path=ppt/tags/tag22.xml><?xml version="1.0" encoding="utf-8"?>
<p:tagLst xmlns:a="http://schemas.openxmlformats.org/drawingml/2006/main" xmlns:r="http://schemas.openxmlformats.org/officeDocument/2006/relationships" xmlns:p="http://schemas.openxmlformats.org/presentationml/2006/main">
  <p:tag name="SYNOPSYS-SHAPE" val="Y"/>
</p:tagLst>
</file>

<file path=ppt/tags/tag23.xml><?xml version="1.0" encoding="utf-8"?>
<p:tagLst xmlns:a="http://schemas.openxmlformats.org/drawingml/2006/main" xmlns:r="http://schemas.openxmlformats.org/officeDocument/2006/relationships" xmlns:p="http://schemas.openxmlformats.org/presentationml/2006/main">
  <p:tag name="SYNOPSYS-SHAPE" val="Y"/>
</p:tagLst>
</file>

<file path=ppt/tags/tag24.xml><?xml version="1.0" encoding="utf-8"?>
<p:tagLst xmlns:a="http://schemas.openxmlformats.org/drawingml/2006/main" xmlns:r="http://schemas.openxmlformats.org/officeDocument/2006/relationships" xmlns:p="http://schemas.openxmlformats.org/presentationml/2006/main">
  <p:tag name="SYNOPSYS-SHAPE" val="Y"/>
</p:tagLst>
</file>

<file path=ppt/tags/tag25.xml><?xml version="1.0" encoding="utf-8"?>
<p:tagLst xmlns:a="http://schemas.openxmlformats.org/drawingml/2006/main" xmlns:r="http://schemas.openxmlformats.org/officeDocument/2006/relationships" xmlns:p="http://schemas.openxmlformats.org/presentationml/2006/main">
  <p:tag name="SYNOPSYS-SHAPE" val="Y"/>
</p:tagLst>
</file>

<file path=ppt/tags/tag26.xml><?xml version="1.0" encoding="utf-8"?>
<p:tagLst xmlns:a="http://schemas.openxmlformats.org/drawingml/2006/main" xmlns:r="http://schemas.openxmlformats.org/officeDocument/2006/relationships" xmlns:p="http://schemas.openxmlformats.org/presentationml/2006/main">
  <p:tag name="SYNOPSYS-SHAPE" val="Y"/>
</p:tagLst>
</file>

<file path=ppt/tags/tag27.xml><?xml version="1.0" encoding="utf-8"?>
<p:tagLst xmlns:a="http://schemas.openxmlformats.org/drawingml/2006/main" xmlns:r="http://schemas.openxmlformats.org/officeDocument/2006/relationships" xmlns:p="http://schemas.openxmlformats.org/presentationml/2006/main">
  <p:tag name="SYNOPSYS-SHAPE" val="Y"/>
</p:tagLst>
</file>

<file path=ppt/tags/tag28.xml><?xml version="1.0" encoding="utf-8"?>
<p:tagLst xmlns:a="http://schemas.openxmlformats.org/drawingml/2006/main" xmlns:r="http://schemas.openxmlformats.org/officeDocument/2006/relationships" xmlns:p="http://schemas.openxmlformats.org/presentationml/2006/main">
  <p:tag name="SYNOPSYS-SHAPE" val="Y"/>
</p:tagLst>
</file>

<file path=ppt/tags/tag29.xml><?xml version="1.0" encoding="utf-8"?>
<p:tagLst xmlns:a="http://schemas.openxmlformats.org/drawingml/2006/main" xmlns:r="http://schemas.openxmlformats.org/officeDocument/2006/relationships" xmlns:p="http://schemas.openxmlformats.org/presentationml/2006/main">
  <p:tag name="SYNOPSYS-SHAPE" val="Y"/>
</p:tagLst>
</file>

<file path=ppt/tags/tag3.xml><?xml version="1.0" encoding="utf-8"?>
<p:tagLst xmlns:a="http://schemas.openxmlformats.org/drawingml/2006/main" xmlns:r="http://schemas.openxmlformats.org/officeDocument/2006/relationships" xmlns:p="http://schemas.openxmlformats.org/presentationml/2006/main">
  <p:tag name="SYNOPSYS-SHAPE" val="Y"/>
</p:tagLst>
</file>

<file path=ppt/tags/tag30.xml><?xml version="1.0" encoding="utf-8"?>
<p:tagLst xmlns:a="http://schemas.openxmlformats.org/drawingml/2006/main" xmlns:r="http://schemas.openxmlformats.org/officeDocument/2006/relationships" xmlns:p="http://schemas.openxmlformats.org/presentationml/2006/main">
  <p:tag name="SYNOPSYS-SHAPE" val="Y"/>
</p:tagLst>
</file>

<file path=ppt/tags/tag31.xml><?xml version="1.0" encoding="utf-8"?>
<p:tagLst xmlns:a="http://schemas.openxmlformats.org/drawingml/2006/main" xmlns:r="http://schemas.openxmlformats.org/officeDocument/2006/relationships" xmlns:p="http://schemas.openxmlformats.org/presentationml/2006/main">
  <p:tag name="SYNOPSYS-SHAPE" val="Y"/>
</p:tagLst>
</file>

<file path=ppt/tags/tag32.xml><?xml version="1.0" encoding="utf-8"?>
<p:tagLst xmlns:a="http://schemas.openxmlformats.org/drawingml/2006/main" xmlns:r="http://schemas.openxmlformats.org/officeDocument/2006/relationships" xmlns:p="http://schemas.openxmlformats.org/presentationml/2006/main">
  <p:tag name="SYNOPSYS-SHAPE" val="Y"/>
</p:tagLst>
</file>

<file path=ppt/tags/tag33.xml><?xml version="1.0" encoding="utf-8"?>
<p:tagLst xmlns:a="http://schemas.openxmlformats.org/drawingml/2006/main" xmlns:r="http://schemas.openxmlformats.org/officeDocument/2006/relationships" xmlns:p="http://schemas.openxmlformats.org/presentationml/2006/main">
  <p:tag name="SYNOPSYS-SHAPE" val="Y"/>
</p:tagLst>
</file>

<file path=ppt/tags/tag34.xml><?xml version="1.0" encoding="utf-8"?>
<p:tagLst xmlns:a="http://schemas.openxmlformats.org/drawingml/2006/main" xmlns:r="http://schemas.openxmlformats.org/officeDocument/2006/relationships" xmlns:p="http://schemas.openxmlformats.org/presentationml/2006/main">
  <p:tag name="SYNOPSYS-SHAPE" val="Y"/>
</p:tagLst>
</file>

<file path=ppt/tags/tag35.xml><?xml version="1.0" encoding="utf-8"?>
<p:tagLst xmlns:a="http://schemas.openxmlformats.org/drawingml/2006/main" xmlns:r="http://schemas.openxmlformats.org/officeDocument/2006/relationships" xmlns:p="http://schemas.openxmlformats.org/presentationml/2006/main">
  <p:tag name="SYNOPSYS-SHAPE" val="Y"/>
</p:tagLst>
</file>

<file path=ppt/tags/tag36.xml><?xml version="1.0" encoding="utf-8"?>
<p:tagLst xmlns:a="http://schemas.openxmlformats.org/drawingml/2006/main" xmlns:r="http://schemas.openxmlformats.org/officeDocument/2006/relationships" xmlns:p="http://schemas.openxmlformats.org/presentationml/2006/main">
  <p:tag name="SYNOPSYS-SHAPE" val="Y"/>
</p:tagLst>
</file>

<file path=ppt/tags/tag37.xml><?xml version="1.0" encoding="utf-8"?>
<p:tagLst xmlns:a="http://schemas.openxmlformats.org/drawingml/2006/main" xmlns:r="http://schemas.openxmlformats.org/officeDocument/2006/relationships" xmlns:p="http://schemas.openxmlformats.org/presentationml/2006/main">
  <p:tag name="SYNOPSYS-SHAPE" val="Y"/>
</p:tagLst>
</file>

<file path=ppt/tags/tag38.xml><?xml version="1.0" encoding="utf-8"?>
<p:tagLst xmlns:a="http://schemas.openxmlformats.org/drawingml/2006/main" xmlns:r="http://schemas.openxmlformats.org/officeDocument/2006/relationships" xmlns:p="http://schemas.openxmlformats.org/presentationml/2006/main">
  <p:tag name="SYNOPSYS-SHAPE" val="Y"/>
</p:tagLst>
</file>

<file path=ppt/tags/tag39.xml><?xml version="1.0" encoding="utf-8"?>
<p:tagLst xmlns:a="http://schemas.openxmlformats.org/drawingml/2006/main" xmlns:r="http://schemas.openxmlformats.org/officeDocument/2006/relationships" xmlns:p="http://schemas.openxmlformats.org/presentationml/2006/main">
  <p:tag name="SYNOPSYS-SHAPE" val="Y"/>
</p:tagLst>
</file>

<file path=ppt/tags/tag4.xml><?xml version="1.0" encoding="utf-8"?>
<p:tagLst xmlns:a="http://schemas.openxmlformats.org/drawingml/2006/main" xmlns:r="http://schemas.openxmlformats.org/officeDocument/2006/relationships" xmlns:p="http://schemas.openxmlformats.org/presentationml/2006/main">
  <p:tag name="SYNOPSYS-SHAPE" val="Y"/>
</p:tagLst>
</file>

<file path=ppt/tags/tag40.xml><?xml version="1.0" encoding="utf-8"?>
<p:tagLst xmlns:a="http://schemas.openxmlformats.org/drawingml/2006/main" xmlns:r="http://schemas.openxmlformats.org/officeDocument/2006/relationships" xmlns:p="http://schemas.openxmlformats.org/presentationml/2006/main">
  <p:tag name="SYNOPSYS-SHAPE" val="Y"/>
</p:tagLst>
</file>

<file path=ppt/tags/tag41.xml><?xml version="1.0" encoding="utf-8"?>
<p:tagLst xmlns:a="http://schemas.openxmlformats.org/drawingml/2006/main" xmlns:r="http://schemas.openxmlformats.org/officeDocument/2006/relationships" xmlns:p="http://schemas.openxmlformats.org/presentationml/2006/main">
  <p:tag name="SYNOPSYS-SHAPE" val="Y"/>
</p:tagLst>
</file>

<file path=ppt/tags/tag42.xml><?xml version="1.0" encoding="utf-8"?>
<p:tagLst xmlns:a="http://schemas.openxmlformats.org/drawingml/2006/main" xmlns:r="http://schemas.openxmlformats.org/officeDocument/2006/relationships" xmlns:p="http://schemas.openxmlformats.org/presentationml/2006/main">
  <p:tag name="SYNOPSYS-SHAPE" val="Y"/>
</p:tagLst>
</file>

<file path=ppt/tags/tag43.xml><?xml version="1.0" encoding="utf-8"?>
<p:tagLst xmlns:a="http://schemas.openxmlformats.org/drawingml/2006/main" xmlns:r="http://schemas.openxmlformats.org/officeDocument/2006/relationships" xmlns:p="http://schemas.openxmlformats.org/presentationml/2006/main">
  <p:tag name="SYNOPSYS-SHAPE" val="Y"/>
</p:tagLst>
</file>

<file path=ppt/tags/tag44.xml><?xml version="1.0" encoding="utf-8"?>
<p:tagLst xmlns:a="http://schemas.openxmlformats.org/drawingml/2006/main" xmlns:r="http://schemas.openxmlformats.org/officeDocument/2006/relationships" xmlns:p="http://schemas.openxmlformats.org/presentationml/2006/main">
  <p:tag name="SYNOPSYS-SHAPE" val="Y"/>
</p:tagLst>
</file>

<file path=ppt/tags/tag45.xml><?xml version="1.0" encoding="utf-8"?>
<p:tagLst xmlns:a="http://schemas.openxmlformats.org/drawingml/2006/main" xmlns:r="http://schemas.openxmlformats.org/officeDocument/2006/relationships" xmlns:p="http://schemas.openxmlformats.org/presentationml/2006/main">
  <p:tag name="SYNOPSYS-SHAPE" val="Y"/>
</p:tagLst>
</file>

<file path=ppt/tags/tag46.xml><?xml version="1.0" encoding="utf-8"?>
<p:tagLst xmlns:a="http://schemas.openxmlformats.org/drawingml/2006/main" xmlns:r="http://schemas.openxmlformats.org/officeDocument/2006/relationships" xmlns:p="http://schemas.openxmlformats.org/presentationml/2006/main">
  <p:tag name="SYNOPSYS-SHAPE" val="Y"/>
</p:tagLst>
</file>

<file path=ppt/tags/tag47.xml><?xml version="1.0" encoding="utf-8"?>
<p:tagLst xmlns:a="http://schemas.openxmlformats.org/drawingml/2006/main" xmlns:r="http://schemas.openxmlformats.org/officeDocument/2006/relationships" xmlns:p="http://schemas.openxmlformats.org/presentationml/2006/main">
  <p:tag name="SYNOPSYS-SHAPE" val="Y"/>
</p:tagLst>
</file>

<file path=ppt/tags/tag48.xml><?xml version="1.0" encoding="utf-8"?>
<p:tagLst xmlns:a="http://schemas.openxmlformats.org/drawingml/2006/main" xmlns:r="http://schemas.openxmlformats.org/officeDocument/2006/relationships" xmlns:p="http://schemas.openxmlformats.org/presentationml/2006/main">
  <p:tag name="SYNOPSYS-SHAPE" val="Y"/>
</p:tagLst>
</file>

<file path=ppt/tags/tag49.xml><?xml version="1.0" encoding="utf-8"?>
<p:tagLst xmlns:a="http://schemas.openxmlformats.org/drawingml/2006/main" xmlns:r="http://schemas.openxmlformats.org/officeDocument/2006/relationships" xmlns:p="http://schemas.openxmlformats.org/presentationml/2006/main">
  <p:tag name="SYNOPSYS-SHAPE" val="Y"/>
</p:tagLst>
</file>

<file path=ppt/tags/tag5.xml><?xml version="1.0" encoding="utf-8"?>
<p:tagLst xmlns:a="http://schemas.openxmlformats.org/drawingml/2006/main" xmlns:r="http://schemas.openxmlformats.org/officeDocument/2006/relationships" xmlns:p="http://schemas.openxmlformats.org/presentationml/2006/main">
  <p:tag name="SYNOPSYS-SHAPE" val="Y"/>
</p:tagLst>
</file>

<file path=ppt/tags/tag50.xml><?xml version="1.0" encoding="utf-8"?>
<p:tagLst xmlns:a="http://schemas.openxmlformats.org/drawingml/2006/main" xmlns:r="http://schemas.openxmlformats.org/officeDocument/2006/relationships" xmlns:p="http://schemas.openxmlformats.org/presentationml/2006/main">
  <p:tag name="SYNOPSYS-SHAPE" val="Y"/>
</p:tagLst>
</file>

<file path=ppt/tags/tag51.xml><?xml version="1.0" encoding="utf-8"?>
<p:tagLst xmlns:a="http://schemas.openxmlformats.org/drawingml/2006/main" xmlns:r="http://schemas.openxmlformats.org/officeDocument/2006/relationships" xmlns:p="http://schemas.openxmlformats.org/presentationml/2006/main">
  <p:tag name="SYNOPSYS-SHAPE" val="Y"/>
</p:tagLst>
</file>

<file path=ppt/tags/tag52.xml><?xml version="1.0" encoding="utf-8"?>
<p:tagLst xmlns:a="http://schemas.openxmlformats.org/drawingml/2006/main" xmlns:r="http://schemas.openxmlformats.org/officeDocument/2006/relationships" xmlns:p="http://schemas.openxmlformats.org/presentationml/2006/main">
  <p:tag name="SYNOPSYS-SHAPE" val="Y"/>
</p:tagLst>
</file>

<file path=ppt/tags/tag53.xml><?xml version="1.0" encoding="utf-8"?>
<p:tagLst xmlns:a="http://schemas.openxmlformats.org/drawingml/2006/main" xmlns:r="http://schemas.openxmlformats.org/officeDocument/2006/relationships" xmlns:p="http://schemas.openxmlformats.org/presentationml/2006/main">
  <p:tag name="SYNOPSYS-SHAPE" val="Y"/>
</p:tagLst>
</file>

<file path=ppt/tags/tag54.xml><?xml version="1.0" encoding="utf-8"?>
<p:tagLst xmlns:a="http://schemas.openxmlformats.org/drawingml/2006/main" xmlns:r="http://schemas.openxmlformats.org/officeDocument/2006/relationships" xmlns:p="http://schemas.openxmlformats.org/presentationml/2006/main">
  <p:tag name="SYNOPSYS-SHAPE" val="Y"/>
</p:tagLst>
</file>

<file path=ppt/tags/tag55.xml><?xml version="1.0" encoding="utf-8"?>
<p:tagLst xmlns:a="http://schemas.openxmlformats.org/drawingml/2006/main" xmlns:r="http://schemas.openxmlformats.org/officeDocument/2006/relationships" xmlns:p="http://schemas.openxmlformats.org/presentationml/2006/main">
  <p:tag name="SYNOPSYS-SHAPE" val="Y"/>
</p:tagLst>
</file>

<file path=ppt/tags/tag56.xml><?xml version="1.0" encoding="utf-8"?>
<p:tagLst xmlns:a="http://schemas.openxmlformats.org/drawingml/2006/main" xmlns:r="http://schemas.openxmlformats.org/officeDocument/2006/relationships" xmlns:p="http://schemas.openxmlformats.org/presentationml/2006/main">
  <p:tag name="SYNOPSYS-SHAPE" val="Y"/>
</p:tagLst>
</file>

<file path=ppt/tags/tag57.xml><?xml version="1.0" encoding="utf-8"?>
<p:tagLst xmlns:a="http://schemas.openxmlformats.org/drawingml/2006/main" xmlns:r="http://schemas.openxmlformats.org/officeDocument/2006/relationships" xmlns:p="http://schemas.openxmlformats.org/presentationml/2006/main">
  <p:tag name="SYNOPSYS-SHAPE" val="Y"/>
</p:tagLst>
</file>

<file path=ppt/tags/tag58.xml><?xml version="1.0" encoding="utf-8"?>
<p:tagLst xmlns:a="http://schemas.openxmlformats.org/drawingml/2006/main" xmlns:r="http://schemas.openxmlformats.org/officeDocument/2006/relationships" xmlns:p="http://schemas.openxmlformats.org/presentationml/2006/main">
  <p:tag name="SYNOPSYS-SHAPE" val="Y"/>
</p:tagLst>
</file>

<file path=ppt/tags/tag59.xml><?xml version="1.0" encoding="utf-8"?>
<p:tagLst xmlns:a="http://schemas.openxmlformats.org/drawingml/2006/main" xmlns:r="http://schemas.openxmlformats.org/officeDocument/2006/relationships" xmlns:p="http://schemas.openxmlformats.org/presentationml/2006/main">
  <p:tag name="SYNOPSYS-SHAPE" val="Y"/>
</p:tagLst>
</file>

<file path=ppt/tags/tag6.xml><?xml version="1.0" encoding="utf-8"?>
<p:tagLst xmlns:a="http://schemas.openxmlformats.org/drawingml/2006/main" xmlns:r="http://schemas.openxmlformats.org/officeDocument/2006/relationships" xmlns:p="http://schemas.openxmlformats.org/presentationml/2006/main">
  <p:tag name="SYNOPSYS-SHAPE" val="Y"/>
</p:tagLst>
</file>

<file path=ppt/tags/tag60.xml><?xml version="1.0" encoding="utf-8"?>
<p:tagLst xmlns:a="http://schemas.openxmlformats.org/drawingml/2006/main" xmlns:r="http://schemas.openxmlformats.org/officeDocument/2006/relationships" xmlns:p="http://schemas.openxmlformats.org/presentationml/2006/main">
  <p:tag name="SYNOPSYS-SHAPE" val="Y"/>
</p:tagLst>
</file>

<file path=ppt/tags/tag61.xml><?xml version="1.0" encoding="utf-8"?>
<p:tagLst xmlns:a="http://schemas.openxmlformats.org/drawingml/2006/main" xmlns:r="http://schemas.openxmlformats.org/officeDocument/2006/relationships" xmlns:p="http://schemas.openxmlformats.org/presentationml/2006/main">
  <p:tag name="SYNOPSYS-SHAPE" val="Y"/>
</p:tagLst>
</file>

<file path=ppt/tags/tag62.xml><?xml version="1.0" encoding="utf-8"?>
<p:tagLst xmlns:a="http://schemas.openxmlformats.org/drawingml/2006/main" xmlns:r="http://schemas.openxmlformats.org/officeDocument/2006/relationships" xmlns:p="http://schemas.openxmlformats.org/presentationml/2006/main">
  <p:tag name="SYNOPSYS-SHAPE" val="Y"/>
</p:tagLst>
</file>

<file path=ppt/tags/tag63.xml><?xml version="1.0" encoding="utf-8"?>
<p:tagLst xmlns:a="http://schemas.openxmlformats.org/drawingml/2006/main" xmlns:r="http://schemas.openxmlformats.org/officeDocument/2006/relationships" xmlns:p="http://schemas.openxmlformats.org/presentationml/2006/main">
  <p:tag name="SYNOPSYS-SHAPE" val="Y"/>
</p:tagLst>
</file>

<file path=ppt/tags/tag64.xml><?xml version="1.0" encoding="utf-8"?>
<p:tagLst xmlns:a="http://schemas.openxmlformats.org/drawingml/2006/main" xmlns:r="http://schemas.openxmlformats.org/officeDocument/2006/relationships" xmlns:p="http://schemas.openxmlformats.org/presentationml/2006/main">
  <p:tag name="SYNOPSYS-SHAPE" val="Y"/>
</p:tagLst>
</file>

<file path=ppt/tags/tag65.xml><?xml version="1.0" encoding="utf-8"?>
<p:tagLst xmlns:a="http://schemas.openxmlformats.org/drawingml/2006/main" xmlns:r="http://schemas.openxmlformats.org/officeDocument/2006/relationships" xmlns:p="http://schemas.openxmlformats.org/presentationml/2006/main">
  <p:tag name="SYNOPSYS-SHAPE" val="Y"/>
</p:tagLst>
</file>

<file path=ppt/tags/tag66.xml><?xml version="1.0" encoding="utf-8"?>
<p:tagLst xmlns:a="http://schemas.openxmlformats.org/drawingml/2006/main" xmlns:r="http://schemas.openxmlformats.org/officeDocument/2006/relationships" xmlns:p="http://schemas.openxmlformats.org/presentationml/2006/main">
  <p:tag name="SYNOPSYS-SHAPE" val="Y"/>
</p:tagLst>
</file>

<file path=ppt/tags/tag67.xml><?xml version="1.0" encoding="utf-8"?>
<p:tagLst xmlns:a="http://schemas.openxmlformats.org/drawingml/2006/main" xmlns:r="http://schemas.openxmlformats.org/officeDocument/2006/relationships" xmlns:p="http://schemas.openxmlformats.org/presentationml/2006/main">
  <p:tag name="SYNOPSYS-SHAPE" val="Y"/>
</p:tagLst>
</file>

<file path=ppt/tags/tag68.xml><?xml version="1.0" encoding="utf-8"?>
<p:tagLst xmlns:a="http://schemas.openxmlformats.org/drawingml/2006/main" xmlns:r="http://schemas.openxmlformats.org/officeDocument/2006/relationships" xmlns:p="http://schemas.openxmlformats.org/presentationml/2006/main">
  <p:tag name="SYNOPSYS-SHAPE" val="Y"/>
</p:tagLst>
</file>

<file path=ppt/tags/tag69.xml><?xml version="1.0" encoding="utf-8"?>
<p:tagLst xmlns:a="http://schemas.openxmlformats.org/drawingml/2006/main" xmlns:r="http://schemas.openxmlformats.org/officeDocument/2006/relationships" xmlns:p="http://schemas.openxmlformats.org/presentationml/2006/main">
  <p:tag name="SYNOPSYS-SHAPE" val="Y"/>
</p:tagLst>
</file>

<file path=ppt/tags/tag7.xml><?xml version="1.0" encoding="utf-8"?>
<p:tagLst xmlns:a="http://schemas.openxmlformats.org/drawingml/2006/main" xmlns:r="http://schemas.openxmlformats.org/officeDocument/2006/relationships" xmlns:p="http://schemas.openxmlformats.org/presentationml/2006/main">
  <p:tag name="SYNOPSYS-TEMPLATE-001" val="12/13/2015 5:23:58 PM"/>
  <p:tag name="SYNOPSYS-SHAPE" val="Y"/>
</p:tagLst>
</file>

<file path=ppt/tags/tag70.xml><?xml version="1.0" encoding="utf-8"?>
<p:tagLst xmlns:a="http://schemas.openxmlformats.org/drawingml/2006/main" xmlns:r="http://schemas.openxmlformats.org/officeDocument/2006/relationships" xmlns:p="http://schemas.openxmlformats.org/presentationml/2006/main">
  <p:tag name="SYNOPSYS-SHAPE" val="Y"/>
</p:tagLst>
</file>

<file path=ppt/tags/tag71.xml><?xml version="1.0" encoding="utf-8"?>
<p:tagLst xmlns:a="http://schemas.openxmlformats.org/drawingml/2006/main" xmlns:r="http://schemas.openxmlformats.org/officeDocument/2006/relationships" xmlns:p="http://schemas.openxmlformats.org/presentationml/2006/main">
  <p:tag name="SYNOPSYS-SHAPE" val="Y"/>
</p:tagLst>
</file>

<file path=ppt/tags/tag72.xml><?xml version="1.0" encoding="utf-8"?>
<p:tagLst xmlns:a="http://schemas.openxmlformats.org/drawingml/2006/main" xmlns:r="http://schemas.openxmlformats.org/officeDocument/2006/relationships" xmlns:p="http://schemas.openxmlformats.org/presentationml/2006/main">
  <p:tag name="SYNOPSYS-SHAPE" val="Y"/>
</p:tagLst>
</file>

<file path=ppt/tags/tag73.xml><?xml version="1.0" encoding="utf-8"?>
<p:tagLst xmlns:a="http://schemas.openxmlformats.org/drawingml/2006/main" xmlns:r="http://schemas.openxmlformats.org/officeDocument/2006/relationships" xmlns:p="http://schemas.openxmlformats.org/presentationml/2006/main">
  <p:tag name="SYNOPSYS-SHAPE" val="Y"/>
</p:tagLst>
</file>

<file path=ppt/tags/tag74.xml><?xml version="1.0" encoding="utf-8"?>
<p:tagLst xmlns:a="http://schemas.openxmlformats.org/drawingml/2006/main" xmlns:r="http://schemas.openxmlformats.org/officeDocument/2006/relationships" xmlns:p="http://schemas.openxmlformats.org/presentationml/2006/main">
  <p:tag name="SYNOPSYS-SHAPE" val="Y"/>
</p:tagLst>
</file>

<file path=ppt/tags/tag75.xml><?xml version="1.0" encoding="utf-8"?>
<p:tagLst xmlns:a="http://schemas.openxmlformats.org/drawingml/2006/main" xmlns:r="http://schemas.openxmlformats.org/officeDocument/2006/relationships" xmlns:p="http://schemas.openxmlformats.org/presentationml/2006/main">
  <p:tag name="SYNOPSYS-SHAPE" val="Y"/>
</p:tagLst>
</file>

<file path=ppt/tags/tag76.xml><?xml version="1.0" encoding="utf-8"?>
<p:tagLst xmlns:a="http://schemas.openxmlformats.org/drawingml/2006/main" xmlns:r="http://schemas.openxmlformats.org/officeDocument/2006/relationships" xmlns:p="http://schemas.openxmlformats.org/presentationml/2006/main">
  <p:tag name="SYNOPSYS-SHAPE" val="Y"/>
</p:tagLst>
</file>

<file path=ppt/tags/tag77.xml><?xml version="1.0" encoding="utf-8"?>
<p:tagLst xmlns:a="http://schemas.openxmlformats.org/drawingml/2006/main" xmlns:r="http://schemas.openxmlformats.org/officeDocument/2006/relationships" xmlns:p="http://schemas.openxmlformats.org/presentationml/2006/main">
  <p:tag name="SYNOPSYS-SHAPE" val="Y"/>
</p:tagLst>
</file>

<file path=ppt/tags/tag78.xml><?xml version="1.0" encoding="utf-8"?>
<p:tagLst xmlns:a="http://schemas.openxmlformats.org/drawingml/2006/main" xmlns:r="http://schemas.openxmlformats.org/officeDocument/2006/relationships" xmlns:p="http://schemas.openxmlformats.org/presentationml/2006/main">
  <p:tag name="SYNOPSYS-SHAPE" val="Y"/>
</p:tagLst>
</file>

<file path=ppt/tags/tag79.xml><?xml version="1.0" encoding="utf-8"?>
<p:tagLst xmlns:a="http://schemas.openxmlformats.org/drawingml/2006/main" xmlns:r="http://schemas.openxmlformats.org/officeDocument/2006/relationships" xmlns:p="http://schemas.openxmlformats.org/presentationml/2006/main">
  <p:tag name="SYNOPSYS-SHAPE" val="Y"/>
</p:tagLst>
</file>

<file path=ppt/tags/tag8.xml><?xml version="1.0" encoding="utf-8"?>
<p:tagLst xmlns:a="http://schemas.openxmlformats.org/drawingml/2006/main" xmlns:r="http://schemas.openxmlformats.org/officeDocument/2006/relationships" xmlns:p="http://schemas.openxmlformats.org/presentationml/2006/main">
  <p:tag name="SYNOPSYS-TEMPLATE-001" val="12/19/2015 4:31:23 PM"/>
  <p:tag name="SYNOPSYS-SHAPE" val="Y"/>
</p:tagLst>
</file>

<file path=ppt/tags/tag80.xml><?xml version="1.0" encoding="utf-8"?>
<p:tagLst xmlns:a="http://schemas.openxmlformats.org/drawingml/2006/main" xmlns:r="http://schemas.openxmlformats.org/officeDocument/2006/relationships" xmlns:p="http://schemas.openxmlformats.org/presentationml/2006/main">
  <p:tag name="SYNOPSYS:CONSTMT" val="3"/>
</p:tagLst>
</file>

<file path=ppt/tags/tag9.xml><?xml version="1.0" encoding="utf-8"?>
<p:tagLst xmlns:a="http://schemas.openxmlformats.org/drawingml/2006/main" xmlns:r="http://schemas.openxmlformats.org/officeDocument/2006/relationships" xmlns:p="http://schemas.openxmlformats.org/presentationml/2006/main">
  <p:tag name="SYNOPSYS-TEMPLATE-001" val="12/24/2015 3:32:09 PM"/>
  <p:tag name="SYNOPSYS-SHAPE" val="Y"/>
</p:tagLst>
</file>

<file path=ppt/theme/theme1.xml><?xml version="1.0" encoding="utf-8"?>
<a:theme xmlns:a="http://schemas.openxmlformats.org/drawingml/2006/main" name="Default Theme">
  <a:themeElements>
    <a:clrScheme name="Default Theme">
      <a:dk1>
        <a:sysClr val="windowText" lastClr="000000"/>
      </a:dk1>
      <a:lt1>
        <a:sysClr val="window" lastClr="FFFFFF"/>
      </a:lt1>
      <a:dk2>
        <a:srgbClr val="000000"/>
      </a:dk2>
      <a:lt2>
        <a:srgbClr val="FFFFFF"/>
      </a:lt2>
      <a:accent1>
        <a:srgbClr val="4F2683"/>
      </a:accent1>
      <a:accent2>
        <a:srgbClr val="F69008"/>
      </a:accent2>
      <a:accent3>
        <a:srgbClr val="46AA42"/>
      </a:accent3>
      <a:accent4>
        <a:srgbClr val="C41300"/>
      </a:accent4>
      <a:accent5>
        <a:srgbClr val="BCBCBC"/>
      </a:accent5>
      <a:accent6>
        <a:srgbClr val="0072AC"/>
      </a:accent6>
      <a:hlink>
        <a:srgbClr val="0000FF"/>
      </a:hlink>
      <a:folHlink>
        <a:srgbClr val="800080"/>
      </a:folHlink>
    </a:clrScheme>
    <a:fontScheme name="Default Theme">
      <a:majorFont>
        <a:latin typeface="Arial" panose="020B0604020202020204"/>
        <a:ea typeface=""/>
        <a:cs typeface=""/>
        <a:font script="Jpan" typeface="メイリオ"/>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メイリオ"/>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fault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800" dirty="0"/>
        </a:defPPr>
      </a:lstStyle>
      <a:style>
        <a:lnRef idx="2">
          <a:schemeClr val="accent1">
            <a:shade val="50000"/>
          </a:schemeClr>
        </a:lnRef>
        <a:fillRef idx="1">
          <a:schemeClr val="accent1"/>
        </a:fillRef>
        <a:effectRef idx="0">
          <a:schemeClr val="accent1"/>
        </a:effectRef>
        <a:fontRef idx="minor">
          <a:schemeClr val="lt1"/>
        </a:fontRef>
      </a:style>
    </a:spDef>
    <a:lnDef>
      <a:spPr>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800" dirty="0"/>
        </a:defPPr>
      </a:lstStyle>
    </a:txDef>
  </a:objectDefaults>
  <a:extraClrSchemeLst/>
  <a:extLst>
    <a:ext uri="{05A4C25C-085E-4340-85A3-A5531E510DB2}">
      <thm15:themeFamily xmlns:thm15="http://schemas.microsoft.com/office/thememl/2012/main" name="Default Theme" id="{6D1F9C5A-2AEA-433E-9F31-B7D4577B66E9}" vid="{EBCC1F61-21FD-4864-9BE9-BDE6511C7A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E1B41494EC094419CC760D927BC2631" ma:contentTypeVersion="0" ma:contentTypeDescription="Create a new document." ma:contentTypeScope="" ma:versionID="b20d5c08693735eaef5f01627ee157ce">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2ECD0BC-1BA6-4505-9CCB-758F523283E9}">
  <ds:schemaRefs>
    <ds:schemaRef ds:uri="http://schemas.microsoft.com/sharepoint/v3/contenttype/forms"/>
  </ds:schemaRefs>
</ds:datastoreItem>
</file>

<file path=customXml/itemProps2.xml><?xml version="1.0" encoding="utf-8"?>
<ds:datastoreItem xmlns:ds="http://schemas.openxmlformats.org/officeDocument/2006/customXml" ds:itemID="{B03FA245-9350-4437-94A3-65EE4689E1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C1681F63-E04F-4E2B-AAF6-E7E4B9FD32C3}">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Default Theme</Template>
  <TotalTime>4373</TotalTime>
  <Words>325</Words>
  <Application>Microsoft Office PowerPoint</Application>
  <PresentationFormat>Widescreen</PresentationFormat>
  <Paragraphs>53</Paragraphs>
  <Slides>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Courier New</vt:lpstr>
      <vt:lpstr>Default Theme</vt:lpstr>
      <vt:lpstr>DSP Processors Solutions</vt:lpstr>
      <vt:lpstr>Fused Instructions, Higher Performance, Smaller Code Size</vt:lpstr>
      <vt:lpstr>DSP Library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Embedded Vision IC</dc:title>
  <dc:creator>Vincent Haighton</dc:creator>
  <cp:lastModifiedBy>Yen-Hao Huang</cp:lastModifiedBy>
  <cp:revision>249</cp:revision>
  <dcterms:created xsi:type="dcterms:W3CDTF">2018-05-25T06:39:37Z</dcterms:created>
  <dcterms:modified xsi:type="dcterms:W3CDTF">2018-12-04T01:43:38Z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0x010100CE1B41494EC094419CC760D927BC2631</vt:lpwstr>
  </property>
</Properties>
</file>